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55"/>
  </p:notesMasterIdLst>
  <p:handoutMasterIdLst>
    <p:handoutMasterId r:id="rId56"/>
  </p:handoutMasterIdLst>
  <p:sldIdLst>
    <p:sldId id="256" r:id="rId2"/>
    <p:sldId id="363" r:id="rId3"/>
    <p:sldId id="399" r:id="rId4"/>
    <p:sldId id="400" r:id="rId5"/>
    <p:sldId id="401" r:id="rId6"/>
    <p:sldId id="402" r:id="rId7"/>
    <p:sldId id="403" r:id="rId8"/>
    <p:sldId id="404" r:id="rId9"/>
    <p:sldId id="416" r:id="rId10"/>
    <p:sldId id="417" r:id="rId11"/>
    <p:sldId id="418" r:id="rId12"/>
    <p:sldId id="419" r:id="rId13"/>
    <p:sldId id="420" r:id="rId14"/>
    <p:sldId id="421" r:id="rId15"/>
    <p:sldId id="422" r:id="rId16"/>
    <p:sldId id="415" r:id="rId17"/>
    <p:sldId id="424" r:id="rId18"/>
    <p:sldId id="425" r:id="rId19"/>
    <p:sldId id="426" r:id="rId20"/>
    <p:sldId id="362" r:id="rId21"/>
    <p:sldId id="430" r:id="rId22"/>
    <p:sldId id="398" r:id="rId23"/>
    <p:sldId id="427" r:id="rId24"/>
    <p:sldId id="428" r:id="rId25"/>
    <p:sldId id="429" r:id="rId26"/>
    <p:sldId id="382" r:id="rId27"/>
    <p:sldId id="431" r:id="rId28"/>
    <p:sldId id="384" r:id="rId29"/>
    <p:sldId id="432" r:id="rId30"/>
    <p:sldId id="385" r:id="rId31"/>
    <p:sldId id="433" r:id="rId32"/>
    <p:sldId id="434" r:id="rId33"/>
    <p:sldId id="435" r:id="rId34"/>
    <p:sldId id="386" r:id="rId35"/>
    <p:sldId id="436" r:id="rId36"/>
    <p:sldId id="364" r:id="rId37"/>
    <p:sldId id="387" r:id="rId38"/>
    <p:sldId id="388" r:id="rId39"/>
    <p:sldId id="389" r:id="rId40"/>
    <p:sldId id="390" r:id="rId41"/>
    <p:sldId id="391" r:id="rId42"/>
    <p:sldId id="392" r:id="rId43"/>
    <p:sldId id="393" r:id="rId44"/>
    <p:sldId id="394" r:id="rId45"/>
    <p:sldId id="367" r:id="rId46"/>
    <p:sldId id="369" r:id="rId47"/>
    <p:sldId id="370" r:id="rId48"/>
    <p:sldId id="395" r:id="rId49"/>
    <p:sldId id="371" r:id="rId50"/>
    <p:sldId id="396" r:id="rId51"/>
    <p:sldId id="397" r:id="rId52"/>
    <p:sldId id="437" r:id="rId53"/>
    <p:sldId id="438" r:id="rId54"/>
  </p:sldIdLst>
  <p:sldSz cx="9906000" cy="6858000" type="A4"/>
  <p:notesSz cx="6858000" cy="9144000"/>
  <p:defaultTextStyle>
    <a:defPPr>
      <a:defRPr lang="en-US"/>
    </a:defPPr>
    <a:lvl1pPr marL="0" algn="l" defTabSz="950851" rtl="0" eaLnBrk="1" latinLnBrk="0" hangingPunct="1">
      <a:defRPr sz="1900" kern="1200">
        <a:solidFill>
          <a:schemeClr val="tx1"/>
        </a:solidFill>
        <a:latin typeface="+mn-lt"/>
        <a:ea typeface="+mn-ea"/>
        <a:cs typeface="+mn-cs"/>
      </a:defRPr>
    </a:lvl1pPr>
    <a:lvl2pPr marL="475426" algn="l" defTabSz="950851" rtl="0" eaLnBrk="1" latinLnBrk="0" hangingPunct="1">
      <a:defRPr sz="1900" kern="1200">
        <a:solidFill>
          <a:schemeClr val="tx1"/>
        </a:solidFill>
        <a:latin typeface="+mn-lt"/>
        <a:ea typeface="+mn-ea"/>
        <a:cs typeface="+mn-cs"/>
      </a:defRPr>
    </a:lvl2pPr>
    <a:lvl3pPr marL="950851" algn="l" defTabSz="950851" rtl="0" eaLnBrk="1" latinLnBrk="0" hangingPunct="1">
      <a:defRPr sz="1900" kern="1200">
        <a:solidFill>
          <a:schemeClr val="tx1"/>
        </a:solidFill>
        <a:latin typeface="+mn-lt"/>
        <a:ea typeface="+mn-ea"/>
        <a:cs typeface="+mn-cs"/>
      </a:defRPr>
    </a:lvl3pPr>
    <a:lvl4pPr marL="1426278" algn="l" defTabSz="950851" rtl="0" eaLnBrk="1" latinLnBrk="0" hangingPunct="1">
      <a:defRPr sz="1900" kern="1200">
        <a:solidFill>
          <a:schemeClr val="tx1"/>
        </a:solidFill>
        <a:latin typeface="+mn-lt"/>
        <a:ea typeface="+mn-ea"/>
        <a:cs typeface="+mn-cs"/>
      </a:defRPr>
    </a:lvl4pPr>
    <a:lvl5pPr marL="1901703" algn="l" defTabSz="950851" rtl="0" eaLnBrk="1" latinLnBrk="0" hangingPunct="1">
      <a:defRPr sz="1900" kern="1200">
        <a:solidFill>
          <a:schemeClr val="tx1"/>
        </a:solidFill>
        <a:latin typeface="+mn-lt"/>
        <a:ea typeface="+mn-ea"/>
        <a:cs typeface="+mn-cs"/>
      </a:defRPr>
    </a:lvl5pPr>
    <a:lvl6pPr marL="2377129" algn="l" defTabSz="950851" rtl="0" eaLnBrk="1" latinLnBrk="0" hangingPunct="1">
      <a:defRPr sz="1900" kern="1200">
        <a:solidFill>
          <a:schemeClr val="tx1"/>
        </a:solidFill>
        <a:latin typeface="+mn-lt"/>
        <a:ea typeface="+mn-ea"/>
        <a:cs typeface="+mn-cs"/>
      </a:defRPr>
    </a:lvl6pPr>
    <a:lvl7pPr marL="2852555" algn="l" defTabSz="950851" rtl="0" eaLnBrk="1" latinLnBrk="0" hangingPunct="1">
      <a:defRPr sz="1900" kern="1200">
        <a:solidFill>
          <a:schemeClr val="tx1"/>
        </a:solidFill>
        <a:latin typeface="+mn-lt"/>
        <a:ea typeface="+mn-ea"/>
        <a:cs typeface="+mn-cs"/>
      </a:defRPr>
    </a:lvl7pPr>
    <a:lvl8pPr marL="3327981" algn="l" defTabSz="950851" rtl="0" eaLnBrk="1" latinLnBrk="0" hangingPunct="1">
      <a:defRPr sz="1900" kern="1200">
        <a:solidFill>
          <a:schemeClr val="tx1"/>
        </a:solidFill>
        <a:latin typeface="+mn-lt"/>
        <a:ea typeface="+mn-ea"/>
        <a:cs typeface="+mn-cs"/>
      </a:defRPr>
    </a:lvl8pPr>
    <a:lvl9pPr marL="3803407" algn="l" defTabSz="95085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3840" userDrawn="1">
          <p15:clr>
            <a:srgbClr val="A4A3A4"/>
          </p15:clr>
        </p15:guide>
        <p15:guide id="3" orient="horz" pos="2160" userDrawn="1">
          <p15:clr>
            <a:srgbClr val="A4A3A4"/>
          </p15:clr>
        </p15:guide>
        <p15:guide id="4" pos="31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SA Sede" initials="U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11F"/>
    <a:srgbClr val="327E58"/>
    <a:srgbClr val="0A34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F9457-A213-4724-BEB6-16F5BD39A9C7}" v="678" dt="2022-07-04T02:49:19.694"/>
  </p1510:revLst>
</p1510:revInfo>
</file>

<file path=ppt/tableStyles.xml><?xml version="1.0" encoding="utf-8"?>
<a:tblStyleLst xmlns:a="http://schemas.openxmlformats.org/drawingml/2006/main" def="{5C22544A-7EE6-4342-B048-85BDC9FD1C3A}">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5" autoAdjust="0"/>
    <p:restoredTop sz="94631"/>
  </p:normalViewPr>
  <p:slideViewPr>
    <p:cSldViewPr snapToGrid="0" snapToObjects="1">
      <p:cViewPr varScale="1">
        <p:scale>
          <a:sx n="87" d="100"/>
          <a:sy n="87" d="100"/>
        </p:scale>
        <p:origin x="1314" y="66"/>
      </p:cViewPr>
      <p:guideLst>
        <p:guide orient="horz" pos="2592"/>
        <p:guide pos="3840"/>
        <p:guide orient="horz" pos="2160"/>
        <p:guide pos="3120"/>
      </p:guideLst>
    </p:cSldViewPr>
  </p:slideViewPr>
  <p:notesTextViewPr>
    <p:cViewPr>
      <p:scale>
        <a:sx n="1" d="1"/>
        <a:sy n="1" d="1"/>
      </p:scale>
      <p:origin x="0" y="0"/>
    </p:cViewPr>
  </p:notesTextViewPr>
  <p:notesViewPr>
    <p:cSldViewPr snapToGrid="0" snapToObjects="1">
      <p:cViewPr varScale="1">
        <p:scale>
          <a:sx n="120" d="100"/>
          <a:sy n="120" d="100"/>
        </p:scale>
        <p:origin x="356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xa Tavárez" userId="434a8574d9c81e0d" providerId="Windows Live" clId="Web-{CCEF9457-A213-4724-BEB6-16F5BD39A9C7}"/>
    <pc:docChg chg="mod modSld addMainMaster delMainMaster modMainMaster setSldSz">
      <pc:chgData name="Nixa Tavárez" userId="434a8574d9c81e0d" providerId="Windows Live" clId="Web-{CCEF9457-A213-4724-BEB6-16F5BD39A9C7}" dt="2022-07-04T02:49:19.694" v="621" actId="1076"/>
      <pc:docMkLst>
        <pc:docMk/>
      </pc:docMkLst>
      <pc:sldChg chg="addSp delSp modSp mod modTransition setBg setFolMasterObjs modClrScheme addAnim modAnim chgLayout">
        <pc:chgData name="Nixa Tavárez" userId="434a8574d9c81e0d" providerId="Windows Live" clId="Web-{CCEF9457-A213-4724-BEB6-16F5BD39A9C7}" dt="2022-07-04T02:40:17.533" v="591"/>
        <pc:sldMkLst>
          <pc:docMk/>
          <pc:sldMk cId="2066195230" sldId="256"/>
        </pc:sldMkLst>
        <pc:spChg chg="mod ord">
          <ac:chgData name="Nixa Tavárez" userId="434a8574d9c81e0d" providerId="Windows Live" clId="Web-{CCEF9457-A213-4724-BEB6-16F5BD39A9C7}" dt="2022-07-04T01:37:55.278" v="40" actId="20577"/>
          <ac:spMkLst>
            <pc:docMk/>
            <pc:sldMk cId="2066195230" sldId="256"/>
            <ac:spMk id="5" creationId="{00000000-0000-0000-0000-000000000000}"/>
          </ac:spMkLst>
        </pc:spChg>
        <pc:spChg chg="del mod">
          <ac:chgData name="Nixa Tavárez" userId="434a8574d9c81e0d" providerId="Windows Live" clId="Web-{CCEF9457-A213-4724-BEB6-16F5BD39A9C7}" dt="2022-07-04T01:35:27.324" v="27"/>
          <ac:spMkLst>
            <pc:docMk/>
            <pc:sldMk cId="2066195230" sldId="256"/>
            <ac:spMk id="7" creationId="{00000000-0000-0000-0000-000000000000}"/>
          </ac:spMkLst>
        </pc:spChg>
        <pc:spChg chg="add">
          <ac:chgData name="Nixa Tavárez" userId="434a8574d9c81e0d" providerId="Windows Live" clId="Web-{CCEF9457-A213-4724-BEB6-16F5BD39A9C7}" dt="2022-07-04T01:36:17.058" v="28"/>
          <ac:spMkLst>
            <pc:docMk/>
            <pc:sldMk cId="2066195230" sldId="256"/>
            <ac:spMk id="10" creationId="{5CC2B463-6BD5-411E-A3CA-67A9FE00313A}"/>
          </ac:spMkLst>
        </pc:spChg>
        <pc:spChg chg="add">
          <ac:chgData name="Nixa Tavárez" userId="434a8574d9c81e0d" providerId="Windows Live" clId="Web-{CCEF9457-A213-4724-BEB6-16F5BD39A9C7}" dt="2022-07-04T01:36:17.058" v="28"/>
          <ac:spMkLst>
            <pc:docMk/>
            <pc:sldMk cId="2066195230" sldId="256"/>
            <ac:spMk id="12" creationId="{E83E6F24-3E64-4893-9F13-7BEE01C841E4}"/>
          </ac:spMkLst>
        </pc:spChg>
        <pc:picChg chg="add del mod">
          <ac:chgData name="Nixa Tavárez" userId="434a8574d9c81e0d" providerId="Windows Live" clId="Web-{CCEF9457-A213-4724-BEB6-16F5BD39A9C7}" dt="2022-07-04T01:33:38.823" v="13"/>
          <ac:picMkLst>
            <pc:docMk/>
            <pc:sldMk cId="2066195230" sldId="256"/>
            <ac:picMk id="3" creationId="{10FF77B6-B732-4230-DF34-4EBEC245BC77}"/>
          </ac:picMkLst>
        </pc:picChg>
        <pc:picChg chg="add mod">
          <ac:chgData name="Nixa Tavárez" userId="434a8574d9c81e0d" providerId="Windows Live" clId="Web-{CCEF9457-A213-4724-BEB6-16F5BD39A9C7}" dt="2022-07-04T02:39:10.189" v="574" actId="1076"/>
          <ac:picMkLst>
            <pc:docMk/>
            <pc:sldMk cId="2066195230" sldId="256"/>
            <ac:picMk id="4" creationId="{E320D207-0AF9-7DCB-5E79-841658C67662}"/>
          </ac:picMkLst>
        </pc:picChg>
      </pc:sldChg>
      <pc:sldChg chg="modSp mod modTransition modClrScheme chgLayout">
        <pc:chgData name="Nixa Tavárez" userId="434a8574d9c81e0d" providerId="Windows Live" clId="Web-{CCEF9457-A213-4724-BEB6-16F5BD39A9C7}" dt="2022-07-04T02:40:17.533" v="591"/>
        <pc:sldMkLst>
          <pc:docMk/>
          <pc:sldMk cId="1753617881" sldId="261"/>
        </pc:sldMkLst>
        <pc:spChg chg="mod ord">
          <ac:chgData name="Nixa Tavárez" userId="434a8574d9c81e0d" providerId="Windows Live" clId="Web-{CCEF9457-A213-4724-BEB6-16F5BD39A9C7}" dt="2022-07-04T01:40:03.811" v="57" actId="20577"/>
          <ac:spMkLst>
            <pc:docMk/>
            <pc:sldMk cId="1753617881" sldId="261"/>
            <ac:spMk id="2" creationId="{00000000-0000-0000-0000-000000000000}"/>
          </ac:spMkLst>
        </pc:spChg>
        <pc:spChg chg="mod ord">
          <ac:chgData name="Nixa Tavárez" userId="434a8574d9c81e0d" providerId="Windows Live" clId="Web-{CCEF9457-A213-4724-BEB6-16F5BD39A9C7}" dt="2022-07-04T01:41:16.343" v="64" actId="20577"/>
          <ac:spMkLst>
            <pc:docMk/>
            <pc:sldMk cId="1753617881" sldId="261"/>
            <ac:spMk id="3" creationId="{00000000-0000-0000-0000-000000000000}"/>
          </ac:spMkLst>
        </pc:spChg>
      </pc:sldChg>
      <pc:sldChg chg="addSp delSp modSp mod modTransition modClrScheme addAnim delAnim modAnim chgLayout">
        <pc:chgData name="Nixa Tavárez" userId="434a8574d9c81e0d" providerId="Windows Live" clId="Web-{CCEF9457-A213-4724-BEB6-16F5BD39A9C7}" dt="2022-07-04T02:40:17.533" v="591"/>
        <pc:sldMkLst>
          <pc:docMk/>
          <pc:sldMk cId="4054768768" sldId="311"/>
        </pc:sldMkLst>
        <pc:spChg chg="mod">
          <ac:chgData name="Nixa Tavárez" userId="434a8574d9c81e0d" providerId="Windows Live" clId="Web-{CCEF9457-A213-4724-BEB6-16F5BD39A9C7}" dt="2022-07-04T01:30:05.274" v="4"/>
          <ac:spMkLst>
            <pc:docMk/>
            <pc:sldMk cId="4054768768" sldId="311"/>
            <ac:spMk id="2" creationId="{00000000-0000-0000-0000-000000000000}"/>
          </ac:spMkLst>
        </pc:spChg>
        <pc:spChg chg="mod ord">
          <ac:chgData name="Nixa Tavárez" userId="434a8574d9c81e0d" providerId="Windows Live" clId="Web-{CCEF9457-A213-4724-BEB6-16F5BD39A9C7}" dt="2022-07-04T02:26:55.134" v="473"/>
          <ac:spMkLst>
            <pc:docMk/>
            <pc:sldMk cId="4054768768" sldId="311"/>
            <ac:spMk id="3" creationId="{00000000-0000-0000-0000-000000000000}"/>
          </ac:spMkLst>
        </pc:spChg>
        <pc:spChg chg="mod">
          <ac:chgData name="Nixa Tavárez" userId="434a8574d9c81e0d" providerId="Windows Live" clId="Web-{CCEF9457-A213-4724-BEB6-16F5BD39A9C7}" dt="2022-07-04T01:30:05.274" v="4"/>
          <ac:spMkLst>
            <pc:docMk/>
            <pc:sldMk cId="4054768768" sldId="311"/>
            <ac:spMk id="4" creationId="{00000000-0000-0000-0000-000000000000}"/>
          </ac:spMkLst>
        </pc:spChg>
        <pc:spChg chg="mod">
          <ac:chgData name="Nixa Tavárez" userId="434a8574d9c81e0d" providerId="Windows Live" clId="Web-{CCEF9457-A213-4724-BEB6-16F5BD39A9C7}" dt="2022-07-04T01:30:05.274" v="4"/>
          <ac:spMkLst>
            <pc:docMk/>
            <pc:sldMk cId="4054768768" sldId="311"/>
            <ac:spMk id="7" creationId="{00000000-0000-0000-0000-000000000000}"/>
          </ac:spMkLst>
        </pc:spChg>
        <pc:spChg chg="mod">
          <ac:chgData name="Nixa Tavárez" userId="434a8574d9c81e0d" providerId="Windows Live" clId="Web-{CCEF9457-A213-4724-BEB6-16F5BD39A9C7}" dt="2022-07-04T01:30:05.274" v="4"/>
          <ac:spMkLst>
            <pc:docMk/>
            <pc:sldMk cId="4054768768" sldId="311"/>
            <ac:spMk id="8" creationId="{00000000-0000-0000-0000-000000000000}"/>
          </ac:spMkLst>
        </pc:spChg>
        <pc:spChg chg="mod">
          <ac:chgData name="Nixa Tavárez" userId="434a8574d9c81e0d" providerId="Windows Live" clId="Web-{CCEF9457-A213-4724-BEB6-16F5BD39A9C7}" dt="2022-07-04T01:30:05.274" v="4"/>
          <ac:spMkLst>
            <pc:docMk/>
            <pc:sldMk cId="4054768768" sldId="311"/>
            <ac:spMk id="9" creationId="{00000000-0000-0000-0000-000000000000}"/>
          </ac:spMkLst>
        </pc:spChg>
        <pc:spChg chg="mod">
          <ac:chgData name="Nixa Tavárez" userId="434a8574d9c81e0d" providerId="Windows Live" clId="Web-{CCEF9457-A213-4724-BEB6-16F5BD39A9C7}" dt="2022-07-04T02:25:41.914" v="462"/>
          <ac:spMkLst>
            <pc:docMk/>
            <pc:sldMk cId="4054768768" sldId="311"/>
            <ac:spMk id="14" creationId="{A631ECBA-C173-64A9-79E6-C5C1277EDAA4}"/>
          </ac:spMkLst>
        </pc:spChg>
        <pc:grpChg chg="del mod">
          <ac:chgData name="Nixa Tavárez" userId="434a8574d9c81e0d" providerId="Windows Live" clId="Web-{CCEF9457-A213-4724-BEB6-16F5BD39A9C7}" dt="2022-07-04T02:24:42.320" v="408"/>
          <ac:grpSpMkLst>
            <pc:docMk/>
            <pc:sldMk cId="4054768768" sldId="311"/>
            <ac:grpSpMk id="11" creationId="{00000000-0000-0000-0000-000000000000}"/>
          </ac:grpSpMkLst>
        </pc:grpChg>
        <pc:grpChg chg="del mod">
          <ac:chgData name="Nixa Tavárez" userId="434a8574d9c81e0d" providerId="Windows Live" clId="Web-{CCEF9457-A213-4724-BEB6-16F5BD39A9C7}" dt="2022-07-04T02:25:37.711" v="461"/>
          <ac:grpSpMkLst>
            <pc:docMk/>
            <pc:sldMk cId="4054768768" sldId="311"/>
            <ac:grpSpMk id="12" creationId="{00000000-0000-0000-0000-000000000000}"/>
          </ac:grpSpMkLst>
        </pc:grpChg>
        <pc:grpChg chg="add mod">
          <ac:chgData name="Nixa Tavárez" userId="434a8574d9c81e0d" providerId="Windows Live" clId="Web-{CCEF9457-A213-4724-BEB6-16F5BD39A9C7}" dt="2022-07-04T02:26:12.071" v="470" actId="1076"/>
          <ac:grpSpMkLst>
            <pc:docMk/>
            <pc:sldMk cId="4054768768" sldId="311"/>
            <ac:grpSpMk id="15" creationId="{3A058745-A924-2B0D-3E49-E51044057C95}"/>
          </ac:grpSpMkLst>
        </pc:grpChg>
        <pc:picChg chg="add mod">
          <ac:chgData name="Nixa Tavárez" userId="434a8574d9c81e0d" providerId="Windows Live" clId="Web-{CCEF9457-A213-4724-BEB6-16F5BD39A9C7}" dt="2022-07-04T02:25:50.665" v="464" actId="1076"/>
          <ac:picMkLst>
            <pc:docMk/>
            <pc:sldMk cId="4054768768" sldId="311"/>
            <ac:picMk id="17" creationId="{81B30C55-6720-963A-CD86-5D1E8109A7A0}"/>
          </ac:picMkLst>
        </pc:picChg>
        <pc:picChg chg="del mod">
          <ac:chgData name="Nixa Tavárez" userId="434a8574d9c81e0d" providerId="Windows Live" clId="Web-{CCEF9457-A213-4724-BEB6-16F5BD39A9C7}" dt="2022-07-04T02:25:12.445" v="416"/>
          <ac:picMkLst>
            <pc:docMk/>
            <pc:sldMk cId="4054768768" sldId="311"/>
            <ac:picMk id="1028" creationId="{00000000-0000-0000-0000-000000000000}"/>
          </ac:picMkLst>
        </pc:picChg>
      </pc:sldChg>
      <pc:sldChg chg="modSp mod modTransition modClrScheme chgLayout">
        <pc:chgData name="Nixa Tavárez" userId="434a8574d9c81e0d" providerId="Windows Live" clId="Web-{CCEF9457-A213-4724-BEB6-16F5BD39A9C7}" dt="2022-07-04T02:40:17.533" v="591"/>
        <pc:sldMkLst>
          <pc:docMk/>
          <pc:sldMk cId="2879184929" sldId="312"/>
        </pc:sldMkLst>
        <pc:spChg chg="mod ord">
          <ac:chgData name="Nixa Tavárez" userId="434a8574d9c81e0d" providerId="Windows Live" clId="Web-{CCEF9457-A213-4724-BEB6-16F5BD39A9C7}" dt="2022-07-04T02:24:37.445" v="407" actId="20577"/>
          <ac:spMkLst>
            <pc:docMk/>
            <pc:sldMk cId="2879184929" sldId="312"/>
            <ac:spMk id="3" creationId="{00000000-0000-0000-0000-000000000000}"/>
          </ac:spMkLst>
        </pc:spChg>
        <pc:picChg chg="mod">
          <ac:chgData name="Nixa Tavárez" userId="434a8574d9c81e0d" providerId="Windows Live" clId="Web-{CCEF9457-A213-4724-BEB6-16F5BD39A9C7}" dt="2022-07-04T02:23:59.414" v="398" actId="14100"/>
          <ac:picMkLst>
            <pc:docMk/>
            <pc:sldMk cId="2879184929" sldId="312"/>
            <ac:picMk id="2050" creationId="{00000000-0000-0000-0000-000000000000}"/>
          </ac:picMkLst>
        </pc:picChg>
      </pc:sldChg>
      <pc:sldChg chg="delSp modSp mod modTransition modClrScheme chgLayout">
        <pc:chgData name="Nixa Tavárez" userId="434a8574d9c81e0d" providerId="Windows Live" clId="Web-{CCEF9457-A213-4724-BEB6-16F5BD39A9C7}" dt="2022-07-04T02:40:17.533" v="591"/>
        <pc:sldMkLst>
          <pc:docMk/>
          <pc:sldMk cId="3321695006" sldId="327"/>
        </pc:sldMkLst>
        <pc:spChg chg="mod ord">
          <ac:chgData name="Nixa Tavárez" userId="434a8574d9c81e0d" providerId="Windows Live" clId="Web-{CCEF9457-A213-4724-BEB6-16F5BD39A9C7}" dt="2022-07-04T02:36:03.749" v="561" actId="14100"/>
          <ac:spMkLst>
            <pc:docMk/>
            <pc:sldMk cId="3321695006" sldId="327"/>
            <ac:spMk id="3" creationId="{00000000-0000-0000-0000-000000000000}"/>
          </ac:spMkLst>
        </pc:spChg>
        <pc:spChg chg="mod">
          <ac:chgData name="Nixa Tavárez" userId="434a8574d9c81e0d" providerId="Windows Live" clId="Web-{CCEF9457-A213-4724-BEB6-16F5BD39A9C7}" dt="2022-07-04T02:35:59.906" v="559" actId="20577"/>
          <ac:spMkLst>
            <pc:docMk/>
            <pc:sldMk cId="3321695006" sldId="327"/>
            <ac:spMk id="4" creationId="{4C87D1D6-9827-4A13-A6B6-28651099F538}"/>
          </ac:spMkLst>
        </pc:spChg>
        <pc:spChg chg="mod">
          <ac:chgData name="Nixa Tavárez" userId="434a8574d9c81e0d" providerId="Windows Live" clId="Web-{CCEF9457-A213-4724-BEB6-16F5BD39A9C7}" dt="2022-07-04T01:30:05.274" v="4"/>
          <ac:spMkLst>
            <pc:docMk/>
            <pc:sldMk cId="3321695006" sldId="327"/>
            <ac:spMk id="6" creationId="{00000000-0000-0000-0000-000000000000}"/>
          </ac:spMkLst>
        </pc:spChg>
        <pc:spChg chg="mod">
          <ac:chgData name="Nixa Tavárez" userId="434a8574d9c81e0d" providerId="Windows Live" clId="Web-{CCEF9457-A213-4724-BEB6-16F5BD39A9C7}" dt="2022-07-04T01:30:05.274" v="4"/>
          <ac:spMkLst>
            <pc:docMk/>
            <pc:sldMk cId="3321695006" sldId="327"/>
            <ac:spMk id="9" creationId="{00000000-0000-0000-0000-000000000000}"/>
          </ac:spMkLst>
        </pc:spChg>
        <pc:grpChg chg="del mod">
          <ac:chgData name="Nixa Tavárez" userId="434a8574d9c81e0d" providerId="Windows Live" clId="Web-{CCEF9457-A213-4724-BEB6-16F5BD39A9C7}" dt="2022-07-04T02:10:33.859" v="292"/>
          <ac:grpSpMkLst>
            <pc:docMk/>
            <pc:sldMk cId="3321695006" sldId="327"/>
            <ac:grpSpMk id="5" creationId="{00000000-0000-0000-0000-000000000000}"/>
          </ac:grpSpMkLst>
        </pc:grpChg>
      </pc:sldChg>
      <pc:sldChg chg="addSp delSp modSp mod modTransition modClrScheme chgLayout">
        <pc:chgData name="Nixa Tavárez" userId="434a8574d9c81e0d" providerId="Windows Live" clId="Web-{CCEF9457-A213-4724-BEB6-16F5BD39A9C7}" dt="2022-07-04T02:49:19.694" v="621" actId="1076"/>
        <pc:sldMkLst>
          <pc:docMk/>
          <pc:sldMk cId="1496585193" sldId="333"/>
        </pc:sldMkLst>
        <pc:spChg chg="mod ord">
          <ac:chgData name="Nixa Tavárez" userId="434a8574d9c81e0d" providerId="Windows Live" clId="Web-{CCEF9457-A213-4724-BEB6-16F5BD39A9C7}" dt="2022-07-04T01:53:01.537" v="97" actId="20577"/>
          <ac:spMkLst>
            <pc:docMk/>
            <pc:sldMk cId="1496585193" sldId="333"/>
            <ac:spMk id="2" creationId="{00000000-0000-0000-0000-000000000000}"/>
          </ac:spMkLst>
        </pc:spChg>
        <pc:spChg chg="mod ord">
          <ac:chgData name="Nixa Tavárez" userId="434a8574d9c81e0d" providerId="Windows Live" clId="Web-{CCEF9457-A213-4724-BEB6-16F5BD39A9C7}" dt="2022-07-04T02:49:13.069" v="620" actId="20577"/>
          <ac:spMkLst>
            <pc:docMk/>
            <pc:sldMk cId="1496585193" sldId="333"/>
            <ac:spMk id="3" creationId="{00000000-0000-0000-0000-000000000000}"/>
          </ac:spMkLst>
        </pc:spChg>
        <pc:picChg chg="del mod">
          <ac:chgData name="Nixa Tavárez" userId="434a8574d9c81e0d" providerId="Windows Live" clId="Web-{CCEF9457-A213-4724-BEB6-16F5BD39A9C7}" dt="2022-07-04T02:43:49.348" v="595"/>
          <ac:picMkLst>
            <pc:docMk/>
            <pc:sldMk cId="1496585193" sldId="333"/>
            <ac:picMk id="4" creationId="{00000000-0000-0000-0000-000000000000}"/>
          </ac:picMkLst>
        </pc:picChg>
        <pc:picChg chg="add del mod">
          <ac:chgData name="Nixa Tavárez" userId="434a8574d9c81e0d" providerId="Windows Live" clId="Web-{CCEF9457-A213-4724-BEB6-16F5BD39A9C7}" dt="2022-07-04T02:45:51.036" v="603"/>
          <ac:picMkLst>
            <pc:docMk/>
            <pc:sldMk cId="1496585193" sldId="333"/>
            <ac:picMk id="5" creationId="{89228CAC-2C7E-BF87-3EB6-96DEF75FECD2}"/>
          </ac:picMkLst>
        </pc:picChg>
        <pc:picChg chg="add del mod">
          <ac:chgData name="Nixa Tavárez" userId="434a8574d9c81e0d" providerId="Windows Live" clId="Web-{CCEF9457-A213-4724-BEB6-16F5BD39A9C7}" dt="2022-07-04T02:46:49.396" v="607"/>
          <ac:picMkLst>
            <pc:docMk/>
            <pc:sldMk cId="1496585193" sldId="333"/>
            <ac:picMk id="6" creationId="{C2E258B1-FC23-4771-2D4B-99EADB3494CD}"/>
          </ac:picMkLst>
        </pc:picChg>
        <pc:picChg chg="add mod ord">
          <ac:chgData name="Nixa Tavárez" userId="434a8574d9c81e0d" providerId="Windows Live" clId="Web-{CCEF9457-A213-4724-BEB6-16F5BD39A9C7}" dt="2022-07-04T02:49:19.694" v="621" actId="1076"/>
          <ac:picMkLst>
            <pc:docMk/>
            <pc:sldMk cId="1496585193" sldId="333"/>
            <ac:picMk id="7" creationId="{E89329F8-ED59-1673-6885-403904AABE57}"/>
          </ac:picMkLst>
        </pc:picChg>
      </pc:sldChg>
      <pc:sldChg chg="addSp delSp modSp mod modTransition modClrScheme addAnim modAnim chgLayout">
        <pc:chgData name="Nixa Tavárez" userId="434a8574d9c81e0d" providerId="Windows Live" clId="Web-{CCEF9457-A213-4724-BEB6-16F5BD39A9C7}" dt="2022-07-04T02:40:17.533" v="591"/>
        <pc:sldMkLst>
          <pc:docMk/>
          <pc:sldMk cId="3251887424" sldId="334"/>
        </pc:sldMkLst>
        <pc:spChg chg="del mod ord">
          <ac:chgData name="Nixa Tavárez" userId="434a8574d9c81e0d" providerId="Windows Live" clId="Web-{CCEF9457-A213-4724-BEB6-16F5BD39A9C7}" dt="2022-07-04T01:58:39.946" v="163"/>
          <ac:spMkLst>
            <pc:docMk/>
            <pc:sldMk cId="3251887424" sldId="334"/>
            <ac:spMk id="2" creationId="{00000000-0000-0000-0000-000000000000}"/>
          </ac:spMkLst>
        </pc:spChg>
        <pc:spChg chg="mod ord">
          <ac:chgData name="Nixa Tavárez" userId="434a8574d9c81e0d" providerId="Windows Live" clId="Web-{CCEF9457-A213-4724-BEB6-16F5BD39A9C7}" dt="2022-07-04T02:05:41.700" v="248" actId="20577"/>
          <ac:spMkLst>
            <pc:docMk/>
            <pc:sldMk cId="3251887424" sldId="334"/>
            <ac:spMk id="3" creationId="{00000000-0000-0000-0000-000000000000}"/>
          </ac:spMkLst>
        </pc:spChg>
        <pc:spChg chg="mod">
          <ac:chgData name="Nixa Tavárez" userId="434a8574d9c81e0d" providerId="Windows Live" clId="Web-{CCEF9457-A213-4724-BEB6-16F5BD39A9C7}" dt="2022-07-04T02:04:28.606" v="237" actId="14100"/>
          <ac:spMkLst>
            <pc:docMk/>
            <pc:sldMk cId="3251887424" sldId="334"/>
            <ac:spMk id="5" creationId="{89CB417C-7DA5-68C3-A621-9782E577994F}"/>
          </ac:spMkLst>
        </pc:spChg>
        <pc:spChg chg="mod">
          <ac:chgData name="Nixa Tavárez" userId="434a8574d9c81e0d" providerId="Windows Live" clId="Web-{CCEF9457-A213-4724-BEB6-16F5BD39A9C7}" dt="2022-07-04T02:04:28.715" v="238" actId="14100"/>
          <ac:spMkLst>
            <pc:docMk/>
            <pc:sldMk cId="3251887424" sldId="334"/>
            <ac:spMk id="6" creationId="{B1700E7A-2191-5114-DC9C-8FA5282E7C4C}"/>
          </ac:spMkLst>
        </pc:spChg>
        <pc:spChg chg="mod">
          <ac:chgData name="Nixa Tavárez" userId="434a8574d9c81e0d" providerId="Windows Live" clId="Web-{CCEF9457-A213-4724-BEB6-16F5BD39A9C7}" dt="2022-07-04T02:04:34.981" v="239" actId="1076"/>
          <ac:spMkLst>
            <pc:docMk/>
            <pc:sldMk cId="3251887424" sldId="334"/>
            <ac:spMk id="7" creationId="{F1799E1C-F6D4-51E2-BFDE-B494FD3E5615}"/>
          </ac:spMkLst>
        </pc:spChg>
        <pc:grpChg chg="add mod">
          <ac:chgData name="Nixa Tavárez" userId="434a8574d9c81e0d" providerId="Windows Live" clId="Web-{CCEF9457-A213-4724-BEB6-16F5BD39A9C7}" dt="2022-07-04T02:04:04.230" v="227" actId="1076"/>
          <ac:grpSpMkLst>
            <pc:docMk/>
            <pc:sldMk cId="3251887424" sldId="334"/>
            <ac:grpSpMk id="8" creationId="{CE865561-4747-F194-7FD4-09EDA3385348}"/>
          </ac:grpSpMkLst>
        </pc:grpChg>
        <pc:picChg chg="add mod">
          <ac:chgData name="Nixa Tavárez" userId="434a8574d9c81e0d" providerId="Windows Live" clId="Web-{CCEF9457-A213-4724-BEB6-16F5BD39A9C7}" dt="2022-07-04T02:05:09.778" v="246" actId="1076"/>
          <ac:picMkLst>
            <pc:docMk/>
            <pc:sldMk cId="3251887424" sldId="334"/>
            <ac:picMk id="9" creationId="{656523CD-91CC-1B6D-9B17-F82AFD4F6BF5}"/>
          </ac:picMkLst>
        </pc:picChg>
      </pc:sldChg>
      <pc:sldChg chg="addSp delSp modSp mod modTransition modClrScheme chgLayout">
        <pc:chgData name="Nixa Tavárez" userId="434a8574d9c81e0d" providerId="Windows Live" clId="Web-{CCEF9457-A213-4724-BEB6-16F5BD39A9C7}" dt="2022-07-04T02:40:17.533" v="591"/>
        <pc:sldMkLst>
          <pc:docMk/>
          <pc:sldMk cId="364096124" sldId="335"/>
        </pc:sldMkLst>
        <pc:spChg chg="mod ord">
          <ac:chgData name="Nixa Tavárez" userId="434a8574d9c81e0d" providerId="Windows Live" clId="Web-{CCEF9457-A213-4724-BEB6-16F5BD39A9C7}" dt="2022-07-04T02:32:17.591" v="521"/>
          <ac:spMkLst>
            <pc:docMk/>
            <pc:sldMk cId="364096124" sldId="335"/>
            <ac:spMk id="2" creationId="{00000000-0000-0000-0000-000000000000}"/>
          </ac:spMkLst>
        </pc:spChg>
        <pc:spChg chg="mod ord">
          <ac:chgData name="Nixa Tavárez" userId="434a8574d9c81e0d" providerId="Windows Live" clId="Web-{CCEF9457-A213-4724-BEB6-16F5BD39A9C7}" dt="2022-07-04T02:34:05.998" v="541" actId="20577"/>
          <ac:spMkLst>
            <pc:docMk/>
            <pc:sldMk cId="364096124" sldId="335"/>
            <ac:spMk id="3" creationId="{00000000-0000-0000-0000-000000000000}"/>
          </ac:spMkLst>
        </pc:spChg>
        <pc:spChg chg="mod">
          <ac:chgData name="Nixa Tavárez" userId="434a8574d9c81e0d" providerId="Windows Live" clId="Web-{CCEF9457-A213-4724-BEB6-16F5BD39A9C7}" dt="2022-07-04T01:30:05.274" v="4"/>
          <ac:spMkLst>
            <pc:docMk/>
            <pc:sldMk cId="364096124" sldId="335"/>
            <ac:spMk id="5" creationId="{00000000-0000-0000-0000-000000000000}"/>
          </ac:spMkLst>
        </pc:spChg>
        <pc:spChg chg="mod">
          <ac:chgData name="Nixa Tavárez" userId="434a8574d9c81e0d" providerId="Windows Live" clId="Web-{CCEF9457-A213-4724-BEB6-16F5BD39A9C7}" dt="2022-07-04T01:30:05.274" v="4"/>
          <ac:spMkLst>
            <pc:docMk/>
            <pc:sldMk cId="364096124" sldId="335"/>
            <ac:spMk id="8" creationId="{00000000-0000-0000-0000-000000000000}"/>
          </ac:spMkLst>
        </pc:spChg>
        <pc:spChg chg="add del mod">
          <ac:chgData name="Nixa Tavárez" userId="434a8574d9c81e0d" providerId="Windows Live" clId="Web-{CCEF9457-A213-4724-BEB6-16F5BD39A9C7}" dt="2022-07-04T02:33:26.092" v="538"/>
          <ac:spMkLst>
            <pc:docMk/>
            <pc:sldMk cId="364096124" sldId="335"/>
            <ac:spMk id="11" creationId="{839EB686-F7D7-8C90-995E-26BC90D23BE4}"/>
          </ac:spMkLst>
        </pc:spChg>
        <pc:spChg chg="add del mod">
          <ac:chgData name="Nixa Tavárez" userId="434a8574d9c81e0d" providerId="Windows Live" clId="Web-{CCEF9457-A213-4724-BEB6-16F5BD39A9C7}" dt="2022-07-04T02:33:24.592" v="537"/>
          <ac:spMkLst>
            <pc:docMk/>
            <pc:sldMk cId="364096124" sldId="335"/>
            <ac:spMk id="12" creationId="{3D5AC0E1-C130-D667-B7AF-DED099E5534A}"/>
          </ac:spMkLst>
        </pc:spChg>
        <pc:grpChg chg="del mod">
          <ac:chgData name="Nixa Tavárez" userId="434a8574d9c81e0d" providerId="Windows Live" clId="Web-{CCEF9457-A213-4724-BEB6-16F5BD39A9C7}" dt="2022-07-04T02:10:30.875" v="291"/>
          <ac:grpSpMkLst>
            <pc:docMk/>
            <pc:sldMk cId="364096124" sldId="335"/>
            <ac:grpSpMk id="4" creationId="{00000000-0000-0000-0000-000000000000}"/>
          </ac:grpSpMkLst>
        </pc:grpChg>
        <pc:picChg chg="add del mod">
          <ac:chgData name="Nixa Tavárez" userId="434a8574d9c81e0d" providerId="Windows Live" clId="Web-{CCEF9457-A213-4724-BEB6-16F5BD39A9C7}" dt="2022-07-04T02:28:59.761" v="480"/>
          <ac:picMkLst>
            <pc:docMk/>
            <pc:sldMk cId="364096124" sldId="335"/>
            <ac:picMk id="9" creationId="{2BBA938C-A287-533B-6D27-44344792D4C1}"/>
          </ac:picMkLst>
        </pc:picChg>
        <pc:picChg chg="add del mod">
          <ac:chgData name="Nixa Tavárez" userId="434a8574d9c81e0d" providerId="Windows Live" clId="Web-{CCEF9457-A213-4724-BEB6-16F5BD39A9C7}" dt="2022-07-04T02:29:22.496" v="484"/>
          <ac:picMkLst>
            <pc:docMk/>
            <pc:sldMk cId="364096124" sldId="335"/>
            <ac:picMk id="10" creationId="{5E7D9BEF-023B-E7C4-9D74-F36A874FA04E}"/>
          </ac:picMkLst>
        </pc:picChg>
        <pc:picChg chg="del mod">
          <ac:chgData name="Nixa Tavárez" userId="434a8574d9c81e0d" providerId="Windows Live" clId="Web-{CCEF9457-A213-4724-BEB6-16F5BD39A9C7}" dt="2022-07-04T02:32:02.903" v="520"/>
          <ac:picMkLst>
            <pc:docMk/>
            <pc:sldMk cId="364096124" sldId="335"/>
            <ac:picMk id="2050" creationId="{00000000-0000-0000-0000-000000000000}"/>
          </ac:picMkLst>
        </pc:picChg>
      </pc:sldChg>
      <pc:sldChg chg="modSp mod modTransition modClrScheme addAnim modAnim chgLayout">
        <pc:chgData name="Nixa Tavárez" userId="434a8574d9c81e0d" providerId="Windows Live" clId="Web-{CCEF9457-A213-4724-BEB6-16F5BD39A9C7}" dt="2022-07-04T02:40:17.533" v="591"/>
        <pc:sldMkLst>
          <pc:docMk/>
          <pc:sldMk cId="1104192122" sldId="338"/>
        </pc:sldMkLst>
        <pc:picChg chg="mod ord">
          <ac:chgData name="Nixa Tavárez" userId="434a8574d9c81e0d" providerId="Windows Live" clId="Web-{CCEF9457-A213-4724-BEB6-16F5BD39A9C7}" dt="2022-07-04T02:27:10.479" v="475" actId="1076"/>
          <ac:picMkLst>
            <pc:docMk/>
            <pc:sldMk cId="1104192122" sldId="338"/>
            <ac:picMk id="4" creationId="{968C54AF-A18B-47BD-8C9A-A1108673066B}"/>
          </ac:picMkLst>
        </pc:picChg>
      </pc:sldChg>
      <pc:sldChg chg="addSp modSp mod modTransition modClrScheme addAnim modAnim chgLayout">
        <pc:chgData name="Nixa Tavárez" userId="434a8574d9c81e0d" providerId="Windows Live" clId="Web-{CCEF9457-A213-4724-BEB6-16F5BD39A9C7}" dt="2022-07-04T02:40:17.533" v="591"/>
        <pc:sldMkLst>
          <pc:docMk/>
          <pc:sldMk cId="4175145266" sldId="339"/>
        </pc:sldMkLst>
        <pc:spChg chg="add mod">
          <ac:chgData name="Nixa Tavárez" userId="434a8574d9c81e0d" providerId="Windows Live" clId="Web-{CCEF9457-A213-4724-BEB6-16F5BD39A9C7}" dt="2022-07-04T02:06:39.294" v="261" actId="20577"/>
          <ac:spMkLst>
            <pc:docMk/>
            <pc:sldMk cId="4175145266" sldId="339"/>
            <ac:spMk id="3" creationId="{0BA3F389-53A3-615C-34A1-C053FD3D08FA}"/>
          </ac:spMkLst>
        </pc:spChg>
        <pc:spChg chg="mod ord">
          <ac:chgData name="Nixa Tavárez" userId="434a8574d9c81e0d" providerId="Windows Live" clId="Web-{CCEF9457-A213-4724-BEB6-16F5BD39A9C7}" dt="2022-07-04T02:07:31.232" v="272" actId="20577"/>
          <ac:spMkLst>
            <pc:docMk/>
            <pc:sldMk cId="4175145266" sldId="339"/>
            <ac:spMk id="4" creationId="{180F0C86-6CD8-1848-B66B-332942F05FE4}"/>
          </ac:spMkLst>
        </pc:spChg>
      </pc:sldChg>
      <pc:sldChg chg="addSp delSp modSp mod modTransition modClrScheme modAnim chgLayout">
        <pc:chgData name="Nixa Tavárez" userId="434a8574d9c81e0d" providerId="Windows Live" clId="Web-{CCEF9457-A213-4724-BEB6-16F5BD39A9C7}" dt="2022-07-04T02:40:17.533" v="591"/>
        <pc:sldMkLst>
          <pc:docMk/>
          <pc:sldMk cId="1232305809" sldId="340"/>
        </pc:sldMkLst>
        <pc:spChg chg="del mod">
          <ac:chgData name="Nixa Tavárez" userId="434a8574d9c81e0d" providerId="Windows Live" clId="Web-{CCEF9457-A213-4724-BEB6-16F5BD39A9C7}" dt="2022-07-04T02:34:32.983" v="542"/>
          <ac:spMkLst>
            <pc:docMk/>
            <pc:sldMk cId="1232305809" sldId="340"/>
            <ac:spMk id="2" creationId="{00000000-0000-0000-0000-000000000000}"/>
          </ac:spMkLst>
        </pc:spChg>
        <pc:spChg chg="mod">
          <ac:chgData name="Nixa Tavárez" userId="434a8574d9c81e0d" providerId="Windows Live" clId="Web-{CCEF9457-A213-4724-BEB6-16F5BD39A9C7}" dt="2022-07-04T01:30:05.274" v="4"/>
          <ac:spMkLst>
            <pc:docMk/>
            <pc:sldMk cId="1232305809" sldId="340"/>
            <ac:spMk id="3" creationId="{00000000-0000-0000-0000-000000000000}"/>
          </ac:spMkLst>
        </pc:spChg>
        <pc:spChg chg="mod">
          <ac:chgData name="Nixa Tavárez" userId="434a8574d9c81e0d" providerId="Windows Live" clId="Web-{CCEF9457-A213-4724-BEB6-16F5BD39A9C7}" dt="2022-07-04T01:30:05.274" v="4"/>
          <ac:spMkLst>
            <pc:docMk/>
            <pc:sldMk cId="1232305809" sldId="340"/>
            <ac:spMk id="5" creationId="{00000000-0000-0000-0000-000000000000}"/>
          </ac:spMkLst>
        </pc:spChg>
        <pc:spChg chg="mod ord">
          <ac:chgData name="Nixa Tavárez" userId="434a8574d9c81e0d" providerId="Windows Live" clId="Web-{CCEF9457-A213-4724-BEB6-16F5BD39A9C7}" dt="2022-07-04T02:19:56.443" v="370" actId="1076"/>
          <ac:spMkLst>
            <pc:docMk/>
            <pc:sldMk cId="1232305809" sldId="340"/>
            <ac:spMk id="6" creationId="{72B7DFF7-55CD-41B9-8D7F-6204870225FF}"/>
          </ac:spMkLst>
        </pc:spChg>
        <pc:spChg chg="mod">
          <ac:chgData name="Nixa Tavárez" userId="434a8574d9c81e0d" providerId="Windows Live" clId="Web-{CCEF9457-A213-4724-BEB6-16F5BD39A9C7}" dt="2022-07-04T02:19:59.521" v="371" actId="1076"/>
          <ac:spMkLst>
            <pc:docMk/>
            <pc:sldMk cId="1232305809" sldId="340"/>
            <ac:spMk id="8" creationId="{B2C397FF-0F18-4C92-9786-549BF2B47EE2}"/>
          </ac:spMkLst>
        </pc:spChg>
        <pc:spChg chg="mod">
          <ac:chgData name="Nixa Tavárez" userId="434a8574d9c81e0d" providerId="Windows Live" clId="Web-{CCEF9457-A213-4724-BEB6-16F5BD39A9C7}" dt="2022-07-04T01:30:05.274" v="4"/>
          <ac:spMkLst>
            <pc:docMk/>
            <pc:sldMk cId="1232305809" sldId="340"/>
            <ac:spMk id="10" creationId="{00000000-0000-0000-0000-000000000000}"/>
          </ac:spMkLst>
        </pc:spChg>
        <pc:grpChg chg="del mod">
          <ac:chgData name="Nixa Tavárez" userId="434a8574d9c81e0d" providerId="Windows Live" clId="Web-{CCEF9457-A213-4724-BEB6-16F5BD39A9C7}" dt="2022-07-04T02:07:59.983" v="275"/>
          <ac:grpSpMkLst>
            <pc:docMk/>
            <pc:sldMk cId="1232305809" sldId="340"/>
            <ac:grpSpMk id="4" creationId="{00000000-0000-0000-0000-000000000000}"/>
          </ac:grpSpMkLst>
        </pc:grpChg>
        <pc:picChg chg="add del mod">
          <ac:chgData name="Nixa Tavárez" userId="434a8574d9c81e0d" providerId="Windows Live" clId="Web-{CCEF9457-A213-4724-BEB6-16F5BD39A9C7}" dt="2022-07-04T02:20:03.724" v="372" actId="1076"/>
          <ac:picMkLst>
            <pc:docMk/>
            <pc:sldMk cId="1232305809" sldId="340"/>
            <ac:picMk id="3078" creationId="{00000000-0000-0000-0000-000000000000}"/>
          </ac:picMkLst>
        </pc:picChg>
      </pc:sldChg>
      <pc:sldChg chg="addSp delSp modSp mod modTransition modClrScheme addAnim modAnim chgLayout">
        <pc:chgData name="Nixa Tavárez" userId="434a8574d9c81e0d" providerId="Windows Live" clId="Web-{CCEF9457-A213-4724-BEB6-16F5BD39A9C7}" dt="2022-07-04T02:41:02.705" v="594"/>
        <pc:sldMkLst>
          <pc:docMk/>
          <pc:sldMk cId="3460878376" sldId="341"/>
        </pc:sldMkLst>
        <pc:spChg chg="mod ord">
          <ac:chgData name="Nixa Tavárez" userId="434a8574d9c81e0d" providerId="Windows Live" clId="Web-{CCEF9457-A213-4724-BEB6-16F5BD39A9C7}" dt="2022-07-04T02:13:56.048" v="320"/>
          <ac:spMkLst>
            <pc:docMk/>
            <pc:sldMk cId="3460878376" sldId="341"/>
            <ac:spMk id="2" creationId="{00000000-0000-0000-0000-000000000000}"/>
          </ac:spMkLst>
        </pc:spChg>
        <pc:spChg chg="mod ord">
          <ac:chgData name="Nixa Tavárez" userId="434a8574d9c81e0d" providerId="Windows Live" clId="Web-{CCEF9457-A213-4724-BEB6-16F5BD39A9C7}" dt="2022-07-04T02:15:57.862" v="343" actId="14100"/>
          <ac:spMkLst>
            <pc:docMk/>
            <pc:sldMk cId="3460878376" sldId="341"/>
            <ac:spMk id="3" creationId="{00000000-0000-0000-0000-000000000000}"/>
          </ac:spMkLst>
        </pc:spChg>
        <pc:spChg chg="del mod topLvl">
          <ac:chgData name="Nixa Tavárez" userId="434a8574d9c81e0d" providerId="Windows Live" clId="Web-{CCEF9457-A213-4724-BEB6-16F5BD39A9C7}" dt="2022-07-04T02:10:27.343" v="289"/>
          <ac:spMkLst>
            <pc:docMk/>
            <pc:sldMk cId="3460878376" sldId="341"/>
            <ac:spMk id="6" creationId="{00000000-0000-0000-0000-000000000000}"/>
          </ac:spMkLst>
        </pc:spChg>
        <pc:spChg chg="mod">
          <ac:chgData name="Nixa Tavárez" userId="434a8574d9c81e0d" providerId="Windows Live" clId="Web-{CCEF9457-A213-4724-BEB6-16F5BD39A9C7}" dt="2022-07-04T01:30:05.274" v="4"/>
          <ac:spMkLst>
            <pc:docMk/>
            <pc:sldMk cId="3460878376" sldId="341"/>
            <ac:spMk id="9" creationId="{00000000-0000-0000-0000-000000000000}"/>
          </ac:spMkLst>
        </pc:spChg>
        <pc:grpChg chg="del mod">
          <ac:chgData name="Nixa Tavárez" userId="434a8574d9c81e0d" providerId="Windows Live" clId="Web-{CCEF9457-A213-4724-BEB6-16F5BD39A9C7}" dt="2022-07-04T02:10:27.343" v="289"/>
          <ac:grpSpMkLst>
            <pc:docMk/>
            <pc:sldMk cId="3460878376" sldId="341"/>
            <ac:grpSpMk id="5" creationId="{00000000-0000-0000-0000-000000000000}"/>
          </ac:grpSpMkLst>
        </pc:grpChg>
        <pc:grpChg chg="del topLvl">
          <ac:chgData name="Nixa Tavárez" userId="434a8574d9c81e0d" providerId="Windows Live" clId="Web-{CCEF9457-A213-4724-BEB6-16F5BD39A9C7}" dt="2022-07-04T02:10:29.203" v="290"/>
          <ac:grpSpMkLst>
            <pc:docMk/>
            <pc:sldMk cId="3460878376" sldId="341"/>
            <ac:grpSpMk id="7" creationId="{00000000-0000-0000-0000-000000000000}"/>
          </ac:grpSpMkLst>
        </pc:grpChg>
        <pc:picChg chg="add mod">
          <ac:chgData name="Nixa Tavárez" userId="434a8574d9c81e0d" providerId="Windows Live" clId="Web-{CCEF9457-A213-4724-BEB6-16F5BD39A9C7}" dt="2022-07-04T02:16:01.034" v="344" actId="1076"/>
          <ac:picMkLst>
            <pc:docMk/>
            <pc:sldMk cId="3460878376" sldId="341"/>
            <ac:picMk id="4" creationId="{02AD1C3A-2BEC-BDB0-F8FA-CEBE55DF78CE}"/>
          </ac:picMkLst>
        </pc:picChg>
      </pc:sldChg>
      <pc:sldChg chg="addSp delSp modSp mod modTransition modClrScheme modAnim chgLayout">
        <pc:chgData name="Nixa Tavárez" userId="434a8574d9c81e0d" providerId="Windows Live" clId="Web-{CCEF9457-A213-4724-BEB6-16F5BD39A9C7}" dt="2022-07-04T02:40:17.533" v="591"/>
        <pc:sldMkLst>
          <pc:docMk/>
          <pc:sldMk cId="1081983542" sldId="342"/>
        </pc:sldMkLst>
        <pc:spChg chg="mod ord">
          <ac:chgData name="Nixa Tavárez" userId="434a8574d9c81e0d" providerId="Windows Live" clId="Web-{CCEF9457-A213-4724-BEB6-16F5BD39A9C7}" dt="2022-07-04T02:22:51.960" v="390" actId="20577"/>
          <ac:spMkLst>
            <pc:docMk/>
            <pc:sldMk cId="1081983542" sldId="342"/>
            <ac:spMk id="3" creationId="{00000000-0000-0000-0000-000000000000}"/>
          </ac:spMkLst>
        </pc:spChg>
        <pc:spChg chg="add del mod">
          <ac:chgData name="Nixa Tavárez" userId="434a8574d9c81e0d" providerId="Windows Live" clId="Web-{CCEF9457-A213-4724-BEB6-16F5BD39A9C7}" dt="2022-07-04T02:22:49.288" v="388"/>
          <ac:spMkLst>
            <pc:docMk/>
            <pc:sldMk cId="1081983542" sldId="342"/>
            <ac:spMk id="4" creationId="{00000000-0000-0000-0000-000000000000}"/>
          </ac:spMkLst>
        </pc:spChg>
        <pc:spChg chg="mod">
          <ac:chgData name="Nixa Tavárez" userId="434a8574d9c81e0d" providerId="Windows Live" clId="Web-{CCEF9457-A213-4724-BEB6-16F5BD39A9C7}" dt="2022-07-04T02:36:32.703" v="564" actId="1076"/>
          <ac:spMkLst>
            <pc:docMk/>
            <pc:sldMk cId="1081983542" sldId="342"/>
            <ac:spMk id="5" creationId="{00000000-0000-0000-0000-000000000000}"/>
          </ac:spMkLst>
        </pc:spChg>
      </pc:sldChg>
      <pc:sldMasterChg chg="del delSldLayout">
        <pc:chgData name="Nixa Tavárez" userId="434a8574d9c81e0d" providerId="Windows Live" clId="Web-{CCEF9457-A213-4724-BEB6-16F5BD39A9C7}" dt="2022-07-04T01:29:37.945" v="0"/>
        <pc:sldMasterMkLst>
          <pc:docMk/>
          <pc:sldMasterMk cId="1732658620" sldId="2147483660"/>
        </pc:sldMasterMkLst>
        <pc:sldLayoutChg chg="del">
          <pc:chgData name="Nixa Tavárez" userId="434a8574d9c81e0d" providerId="Windows Live" clId="Web-{CCEF9457-A213-4724-BEB6-16F5BD39A9C7}" dt="2022-07-04T01:29:37.945" v="0"/>
          <pc:sldLayoutMkLst>
            <pc:docMk/>
            <pc:sldMasterMk cId="1732658620" sldId="2147483660"/>
            <pc:sldLayoutMk cId="0" sldId="2147483661"/>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2"/>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3"/>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4"/>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5"/>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6"/>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7"/>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8"/>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69"/>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70"/>
          </pc:sldLayoutMkLst>
        </pc:sldLayoutChg>
        <pc:sldLayoutChg chg="del">
          <pc:chgData name="Nixa Tavárez" userId="434a8574d9c81e0d" providerId="Windows Live" clId="Web-{CCEF9457-A213-4724-BEB6-16F5BD39A9C7}" dt="2022-07-04T01:29:37.945" v="0"/>
          <pc:sldLayoutMkLst>
            <pc:docMk/>
            <pc:sldMasterMk cId="1732658620" sldId="2147483660"/>
            <pc:sldLayoutMk cId="0" sldId="2147483671"/>
          </pc:sldLayoutMkLst>
        </pc:sldLayoutChg>
      </pc:sldMasterChg>
      <pc:sldMasterChg chg="add del addSldLayout delSldLayout modSldLayout">
        <pc:chgData name="Nixa Tavárez" userId="434a8574d9c81e0d" providerId="Windows Live" clId="Web-{CCEF9457-A213-4724-BEB6-16F5BD39A9C7}" dt="2022-07-04T01:29:51.727" v="1"/>
        <pc:sldMasterMkLst>
          <pc:docMk/>
          <pc:sldMasterMk cId="2563674325" sldId="2147483672"/>
        </pc:sldMasterMkLst>
        <pc:sldLayoutChg chg="add del mod replId">
          <pc:chgData name="Nixa Tavárez" userId="434a8574d9c81e0d" providerId="Windows Live" clId="Web-{CCEF9457-A213-4724-BEB6-16F5BD39A9C7}" dt="2022-07-04T01:29:51.727" v="1"/>
          <pc:sldLayoutMkLst>
            <pc:docMk/>
            <pc:sldMasterMk cId="2563674325" sldId="2147483672"/>
            <pc:sldLayoutMk cId="1591630592" sldId="2147483673"/>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1193576862" sldId="2147483674"/>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1728797073" sldId="2147483675"/>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3953234870" sldId="2147483676"/>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3726601626" sldId="2147483677"/>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712996405" sldId="2147483678"/>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2290524426" sldId="2147483679"/>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3423942260" sldId="2147483680"/>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405794532" sldId="2147483681"/>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2876311930" sldId="2147483682"/>
          </pc:sldLayoutMkLst>
        </pc:sldLayoutChg>
        <pc:sldLayoutChg chg="add del mod replId">
          <pc:chgData name="Nixa Tavárez" userId="434a8574d9c81e0d" providerId="Windows Live" clId="Web-{CCEF9457-A213-4724-BEB6-16F5BD39A9C7}" dt="2022-07-04T01:29:51.727" v="1"/>
          <pc:sldLayoutMkLst>
            <pc:docMk/>
            <pc:sldMasterMk cId="2563674325" sldId="2147483672"/>
            <pc:sldLayoutMk cId="421478546" sldId="2147483683"/>
          </pc:sldLayoutMkLst>
        </pc:sldLayoutChg>
      </pc:sldMasterChg>
      <pc:sldMasterChg chg="modSp add del addSldLayout delSldLayout modSldLayout">
        <pc:chgData name="Nixa Tavárez" userId="434a8574d9c81e0d" providerId="Windows Live" clId="Web-{CCEF9457-A213-4724-BEB6-16F5BD39A9C7}" dt="2022-07-04T01:30:06.211" v="5"/>
        <pc:sldMasterMkLst>
          <pc:docMk/>
          <pc:sldMasterMk cId="951949369" sldId="2147483684"/>
        </pc:sldMasterMkLst>
        <pc:spChg chg="mod">
          <ac:chgData name="Nixa Tavárez" userId="434a8574d9c81e0d" providerId="Windows Live" clId="Web-{CCEF9457-A213-4724-BEB6-16F5BD39A9C7}" dt="2022-07-04T01:30:05.274" v="4"/>
          <ac:spMkLst>
            <pc:docMk/>
            <pc:sldMasterMk cId="951949369" sldId="2147483684"/>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5"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6"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9"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10" creationId="{00000000-0000-0000-0000-000000000000}"/>
          </ac:spMkLst>
        </pc:spChg>
        <pc:spChg chg="mod">
          <ac:chgData name="Nixa Tavárez" userId="434a8574d9c81e0d" providerId="Windows Live" clId="Web-{CCEF9457-A213-4724-BEB6-16F5BD39A9C7}" dt="2022-07-04T01:30:05.274" v="4"/>
          <ac:spMkLst>
            <pc:docMk/>
            <pc:sldMasterMk cId="951949369" sldId="2147483684"/>
            <ac:spMk id="11" creationId="{00000000-0000-0000-0000-000000000000}"/>
          </ac:spMkLst>
        </pc:spChg>
        <pc:sldLayoutChg chg="modSp add del mod replId">
          <pc:chgData name="Nixa Tavárez" userId="434a8574d9c81e0d" providerId="Windows Live" clId="Web-{CCEF9457-A213-4724-BEB6-16F5BD39A9C7}" dt="2022-07-04T01:30:06.211" v="5"/>
          <pc:sldLayoutMkLst>
            <pc:docMk/>
            <pc:sldMasterMk cId="951949369" sldId="2147483684"/>
            <pc:sldLayoutMk cId="4015021500" sldId="2147483685"/>
          </pc:sldLayoutMkLst>
          <pc:spChg chg="mod">
            <ac:chgData name="Nixa Tavárez" userId="434a8574d9c81e0d" providerId="Windows Live" clId="Web-{CCEF9457-A213-4724-BEB6-16F5BD39A9C7}" dt="2022-07-04T01:30:05.274" v="4"/>
            <ac:spMkLst>
              <pc:docMk/>
              <pc:sldMasterMk cId="951949369" sldId="2147483684"/>
              <pc:sldLayoutMk cId="4015021500" sldId="2147483685"/>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4015021500" sldId="2147483685"/>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4015021500" sldId="2147483685"/>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4015021500" sldId="2147483685"/>
              <ac:spMk id="5"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4015021500" sldId="2147483685"/>
              <ac:spMk id="6"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4015021500" sldId="2147483685"/>
              <ac:spMk id="7"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590660571" sldId="2147483686"/>
          </pc:sldLayoutMkLst>
          <pc:spChg chg="mod">
            <ac:chgData name="Nixa Tavárez" userId="434a8574d9c81e0d" providerId="Windows Live" clId="Web-{CCEF9457-A213-4724-BEB6-16F5BD39A9C7}" dt="2022-07-04T01:30:05.274" v="4"/>
            <ac:spMkLst>
              <pc:docMk/>
              <pc:sldMasterMk cId="951949369" sldId="2147483684"/>
              <pc:sldLayoutMk cId="590660571" sldId="2147483686"/>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590660571" sldId="2147483686"/>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590660571" sldId="2147483686"/>
              <ac:spMk id="6"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590660571" sldId="2147483686"/>
              <ac:spMk id="7"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3769533559" sldId="2147483687"/>
          </pc:sldLayoutMkLst>
          <pc:spChg chg="mod">
            <ac:chgData name="Nixa Tavárez" userId="434a8574d9c81e0d" providerId="Windows Live" clId="Web-{CCEF9457-A213-4724-BEB6-16F5BD39A9C7}" dt="2022-07-04T01:30:05.274" v="4"/>
            <ac:spMkLst>
              <pc:docMk/>
              <pc:sldMasterMk cId="951949369" sldId="2147483684"/>
              <pc:sldLayoutMk cId="3769533559" sldId="2147483687"/>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769533559" sldId="2147483687"/>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769533559" sldId="2147483687"/>
              <ac:spMk id="8"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3126373163" sldId="2147483688"/>
          </pc:sldLayoutMkLst>
          <pc:spChg chg="mod">
            <ac:chgData name="Nixa Tavárez" userId="434a8574d9c81e0d" providerId="Windows Live" clId="Web-{CCEF9457-A213-4724-BEB6-16F5BD39A9C7}" dt="2022-07-04T01:30:05.274" v="4"/>
            <ac:spMkLst>
              <pc:docMk/>
              <pc:sldMasterMk cId="951949369" sldId="2147483684"/>
              <pc:sldLayoutMk cId="3126373163" sldId="2147483688"/>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126373163" sldId="2147483688"/>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126373163" sldId="2147483688"/>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126373163" sldId="2147483688"/>
              <ac:spMk id="8"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1913750006" sldId="2147483689"/>
          </pc:sldLayoutMkLst>
          <pc:spChg chg="mod">
            <ac:chgData name="Nixa Tavárez" userId="434a8574d9c81e0d" providerId="Windows Live" clId="Web-{CCEF9457-A213-4724-BEB6-16F5BD39A9C7}" dt="2022-07-04T01:30:05.274" v="4"/>
            <ac:spMkLst>
              <pc:docMk/>
              <pc:sldMasterMk cId="951949369" sldId="2147483684"/>
              <pc:sldLayoutMk cId="1913750006" sldId="2147483689"/>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913750006" sldId="2147483689"/>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913750006" sldId="2147483689"/>
              <ac:spMk id="5"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913750006" sldId="2147483689"/>
              <ac:spMk id="6"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913750006" sldId="2147483689"/>
              <ac:spMk id="11"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913750006" sldId="2147483689"/>
              <ac:spMk id="12"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1645093257" sldId="2147483690"/>
          </pc:sldLayoutMkLst>
          <pc:spChg chg="mod">
            <ac:chgData name="Nixa Tavárez" userId="434a8574d9c81e0d" providerId="Windows Live" clId="Web-{CCEF9457-A213-4724-BEB6-16F5BD39A9C7}" dt="2022-07-04T01:30:05.274" v="4"/>
            <ac:spMkLst>
              <pc:docMk/>
              <pc:sldMasterMk cId="951949369" sldId="2147483684"/>
              <pc:sldLayoutMk cId="1645093257" sldId="2147483690"/>
              <ac:spMk id="7"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645093257" sldId="2147483690"/>
              <ac:spMk id="8" creationId="{00000000-0000-0000-0000-000000000000}"/>
            </ac:spMkLst>
          </pc:spChg>
        </pc:sldLayoutChg>
        <pc:sldLayoutChg chg="add del mod replId">
          <pc:chgData name="Nixa Tavárez" userId="434a8574d9c81e0d" providerId="Windows Live" clId="Web-{CCEF9457-A213-4724-BEB6-16F5BD39A9C7}" dt="2022-07-04T01:30:06.211" v="5"/>
          <pc:sldLayoutMkLst>
            <pc:docMk/>
            <pc:sldMasterMk cId="951949369" sldId="2147483684"/>
            <pc:sldLayoutMk cId="1953184171" sldId="2147483691"/>
          </pc:sldLayoutMkLst>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3288536408" sldId="2147483692"/>
          </pc:sldLayoutMkLst>
          <pc:spChg chg="mod">
            <ac:chgData name="Nixa Tavárez" userId="434a8574d9c81e0d" providerId="Windows Live" clId="Web-{CCEF9457-A213-4724-BEB6-16F5BD39A9C7}" dt="2022-07-04T01:30:05.274" v="4"/>
            <ac:spMkLst>
              <pc:docMk/>
              <pc:sldMasterMk cId="951949369" sldId="2147483684"/>
              <pc:sldLayoutMk cId="3288536408" sldId="2147483692"/>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288536408" sldId="2147483692"/>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288536408" sldId="2147483692"/>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288536408" sldId="2147483692"/>
              <ac:spMk id="9"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3337357245" sldId="2147483693"/>
          </pc:sldLayoutMkLst>
          <pc:spChg chg="mod">
            <ac:chgData name="Nixa Tavárez" userId="434a8574d9c81e0d" providerId="Windows Live" clId="Web-{CCEF9457-A213-4724-BEB6-16F5BD39A9C7}" dt="2022-07-04T01:30:05.274" v="4"/>
            <ac:spMkLst>
              <pc:docMk/>
              <pc:sldMasterMk cId="951949369" sldId="2147483684"/>
              <pc:sldLayoutMk cId="3337357245" sldId="2147483693"/>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337357245" sldId="2147483693"/>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3337357245" sldId="2147483693"/>
              <ac:spMk id="4"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511770277" sldId="2147483694"/>
          </pc:sldLayoutMkLst>
          <pc:spChg chg="mod">
            <ac:chgData name="Nixa Tavárez" userId="434a8574d9c81e0d" providerId="Windows Live" clId="Web-{CCEF9457-A213-4724-BEB6-16F5BD39A9C7}" dt="2022-07-04T01:30:05.274" v="4"/>
            <ac:spMkLst>
              <pc:docMk/>
              <pc:sldMasterMk cId="951949369" sldId="2147483684"/>
              <pc:sldLayoutMk cId="511770277" sldId="2147483694"/>
              <ac:spMk id="8"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511770277" sldId="2147483694"/>
              <ac:spMk id="9" creationId="{00000000-0000-0000-0000-000000000000}"/>
            </ac:spMkLst>
          </pc:spChg>
        </pc:sldLayoutChg>
        <pc:sldLayoutChg chg="modSp add del mod replId">
          <pc:chgData name="Nixa Tavárez" userId="434a8574d9c81e0d" providerId="Windows Live" clId="Web-{CCEF9457-A213-4724-BEB6-16F5BD39A9C7}" dt="2022-07-04T01:30:06.211" v="5"/>
          <pc:sldLayoutMkLst>
            <pc:docMk/>
            <pc:sldMasterMk cId="951949369" sldId="2147483684"/>
            <pc:sldLayoutMk cId="1078651402" sldId="2147483695"/>
          </pc:sldLayoutMkLst>
          <pc:spChg chg="mod">
            <ac:chgData name="Nixa Tavárez" userId="434a8574d9c81e0d" providerId="Windows Live" clId="Web-{CCEF9457-A213-4724-BEB6-16F5BD39A9C7}" dt="2022-07-04T01:30:05.274" v="4"/>
            <ac:spMkLst>
              <pc:docMk/>
              <pc:sldMasterMk cId="951949369" sldId="2147483684"/>
              <pc:sldLayoutMk cId="1078651402" sldId="2147483695"/>
              <ac:spMk id="2"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078651402" sldId="2147483695"/>
              <ac:spMk id="3"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078651402" sldId="2147483695"/>
              <ac:spMk id="4"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078651402" sldId="2147483695"/>
              <ac:spMk id="5"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078651402" sldId="2147483695"/>
              <ac:spMk id="6" creationId="{00000000-0000-0000-0000-000000000000}"/>
            </ac:spMkLst>
          </pc:spChg>
          <pc:spChg chg="mod">
            <ac:chgData name="Nixa Tavárez" userId="434a8574d9c81e0d" providerId="Windows Live" clId="Web-{CCEF9457-A213-4724-BEB6-16F5BD39A9C7}" dt="2022-07-04T01:30:05.274" v="4"/>
            <ac:spMkLst>
              <pc:docMk/>
              <pc:sldMasterMk cId="951949369" sldId="2147483684"/>
              <pc:sldLayoutMk cId="1078651402" sldId="2147483695"/>
              <ac:spMk id="7" creationId="{00000000-0000-0000-0000-000000000000}"/>
            </ac:spMkLst>
          </pc:spChg>
        </pc:sldLayoutChg>
      </pc:sldMasterChg>
      <pc:sldMasterChg chg="add modTransition addSldLayout modSldLayout">
        <pc:chgData name="Nixa Tavárez" userId="434a8574d9c81e0d" providerId="Windows Live" clId="Web-{CCEF9457-A213-4724-BEB6-16F5BD39A9C7}" dt="2022-07-04T02:40:17.533" v="591"/>
        <pc:sldMasterMkLst>
          <pc:docMk/>
          <pc:sldMasterMk cId="2427606487" sldId="2147483696"/>
        </pc:sldMasterMkLst>
        <pc:sldLayoutChg chg="add mod replId modTransition">
          <pc:chgData name="Nixa Tavárez" userId="434a8574d9c81e0d" providerId="Windows Live" clId="Web-{CCEF9457-A213-4724-BEB6-16F5BD39A9C7}" dt="2022-07-04T02:40:17.533" v="591"/>
          <pc:sldLayoutMkLst>
            <pc:docMk/>
            <pc:sldMasterMk cId="2427606487" sldId="2147483696"/>
            <pc:sldLayoutMk cId="1697520991" sldId="2147483697"/>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1895238090" sldId="2147483698"/>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4090401709" sldId="2147483699"/>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3552927413" sldId="2147483700"/>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3947598899" sldId="2147483701"/>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216448832" sldId="2147483702"/>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3134369173" sldId="2147483703"/>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4163729820" sldId="2147483704"/>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4284038200" sldId="2147483705"/>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2538976764" sldId="2147483706"/>
          </pc:sldLayoutMkLst>
        </pc:sldLayoutChg>
        <pc:sldLayoutChg chg="add mod replId modTransition">
          <pc:chgData name="Nixa Tavárez" userId="434a8574d9c81e0d" providerId="Windows Live" clId="Web-{CCEF9457-A213-4724-BEB6-16F5BD39A9C7}" dt="2022-07-04T02:40:17.533" v="591"/>
          <pc:sldLayoutMkLst>
            <pc:docMk/>
            <pc:sldMasterMk cId="2427606487" sldId="2147483696"/>
            <pc:sldLayoutMk cId="2316831877" sldId="214748370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CF1BE7-CFC5-4242-AAD3-D67468C94B2C}" type="doc">
      <dgm:prSet loTypeId="urn:microsoft.com/office/officeart/2005/8/layout/target3" loCatId="relationship" qsTypeId="urn:microsoft.com/office/officeart/2005/8/quickstyle/simple1" qsCatId="simple" csTypeId="urn:microsoft.com/office/officeart/2005/8/colors/accent1_3" csCatId="accent1" phldr="1"/>
      <dgm:spPr/>
      <dgm:t>
        <a:bodyPr/>
        <a:lstStyle/>
        <a:p>
          <a:endParaRPr lang="es-US"/>
        </a:p>
      </dgm:t>
    </dgm:pt>
    <dgm:pt modelId="{63AA5D26-8512-4E52-8A53-4B79A2C5D171}">
      <dgm:prSet/>
      <dgm:spPr/>
      <dgm:t>
        <a:bodyPr/>
        <a:lstStyle/>
        <a:p>
          <a:pPr rtl="0"/>
          <a:r>
            <a:rPr lang="es-ES" b="1" dirty="0" smtClean="0">
              <a:solidFill>
                <a:schemeClr val="accent1"/>
              </a:solidFill>
              <a:latin typeface="Century Gothic" pitchFamily="34" charset="0"/>
            </a:rPr>
            <a:t> CUM LAUDE</a:t>
          </a:r>
        </a:p>
        <a:p>
          <a:pPr rtl="0"/>
          <a:r>
            <a:rPr lang="es-ES" dirty="0" smtClean="0">
              <a:latin typeface="Century Gothic" pitchFamily="34" charset="0"/>
            </a:rPr>
            <a:t> con un índice académico de 3.2 - 3.4</a:t>
          </a:r>
          <a:endParaRPr lang="es-US" dirty="0">
            <a:latin typeface="Century Gothic" pitchFamily="34" charset="0"/>
          </a:endParaRPr>
        </a:p>
      </dgm:t>
    </dgm:pt>
    <dgm:pt modelId="{1C160DE1-E4CF-4144-871C-5190F4537F9B}" type="parTrans" cxnId="{E871FDB5-AC43-49B9-8FB8-420F2F090905}">
      <dgm:prSet/>
      <dgm:spPr/>
      <dgm:t>
        <a:bodyPr/>
        <a:lstStyle/>
        <a:p>
          <a:endParaRPr lang="es-US">
            <a:latin typeface="Century Gothic" pitchFamily="34" charset="0"/>
          </a:endParaRPr>
        </a:p>
      </dgm:t>
    </dgm:pt>
    <dgm:pt modelId="{C1B42756-5E2C-4099-A39A-ECF9A680B92D}" type="sibTrans" cxnId="{E871FDB5-AC43-49B9-8FB8-420F2F090905}">
      <dgm:prSet/>
      <dgm:spPr/>
      <dgm:t>
        <a:bodyPr/>
        <a:lstStyle/>
        <a:p>
          <a:endParaRPr lang="es-US">
            <a:latin typeface="Century Gothic" pitchFamily="34" charset="0"/>
          </a:endParaRPr>
        </a:p>
      </dgm:t>
    </dgm:pt>
    <dgm:pt modelId="{482D59FC-4C18-4533-9069-2BBF354A2B85}">
      <dgm:prSet/>
      <dgm:spPr/>
      <dgm:t>
        <a:bodyPr/>
        <a:lstStyle/>
        <a:p>
          <a:pPr rtl="0"/>
          <a:r>
            <a:rPr lang="es-ES" b="1" dirty="0" smtClean="0">
              <a:latin typeface="Century Gothic" pitchFamily="34" charset="0"/>
            </a:rPr>
            <a:t> </a:t>
          </a:r>
          <a:r>
            <a:rPr lang="es-ES" b="1" dirty="0" smtClean="0">
              <a:solidFill>
                <a:schemeClr val="accent1"/>
              </a:solidFill>
              <a:latin typeface="Century Gothic" pitchFamily="34" charset="0"/>
            </a:rPr>
            <a:t>MAGNA CUM LAUDE </a:t>
          </a:r>
        </a:p>
        <a:p>
          <a:pPr rtl="0"/>
          <a:r>
            <a:rPr lang="es-ES" dirty="0" smtClean="0">
              <a:latin typeface="Century Gothic" pitchFamily="34" charset="0"/>
            </a:rPr>
            <a:t>con un índice académico de 3.5 - 3.7</a:t>
          </a:r>
          <a:endParaRPr lang="es-US" dirty="0">
            <a:latin typeface="Century Gothic" pitchFamily="34" charset="0"/>
          </a:endParaRPr>
        </a:p>
      </dgm:t>
    </dgm:pt>
    <dgm:pt modelId="{19EEF0A7-4917-4ED0-8DC8-E26316FF94FA}" type="parTrans" cxnId="{08029C05-B114-4124-A300-841798CFE156}">
      <dgm:prSet/>
      <dgm:spPr/>
      <dgm:t>
        <a:bodyPr/>
        <a:lstStyle/>
        <a:p>
          <a:endParaRPr lang="es-US">
            <a:latin typeface="Century Gothic" pitchFamily="34" charset="0"/>
          </a:endParaRPr>
        </a:p>
      </dgm:t>
    </dgm:pt>
    <dgm:pt modelId="{DCBF8310-31A6-4096-9795-155FA17DC35D}" type="sibTrans" cxnId="{08029C05-B114-4124-A300-841798CFE156}">
      <dgm:prSet/>
      <dgm:spPr/>
      <dgm:t>
        <a:bodyPr/>
        <a:lstStyle/>
        <a:p>
          <a:endParaRPr lang="es-US">
            <a:latin typeface="Century Gothic" pitchFamily="34" charset="0"/>
          </a:endParaRPr>
        </a:p>
      </dgm:t>
    </dgm:pt>
    <dgm:pt modelId="{4F471DC8-F557-4D1A-BF07-A344A24ECDF2}">
      <dgm:prSet/>
      <dgm:spPr/>
      <dgm:t>
        <a:bodyPr/>
        <a:lstStyle/>
        <a:p>
          <a:pPr rtl="0"/>
          <a:r>
            <a:rPr lang="es-ES" dirty="0" smtClean="0">
              <a:latin typeface="Century Gothic" pitchFamily="34" charset="0"/>
            </a:rPr>
            <a:t> </a:t>
          </a:r>
          <a:r>
            <a:rPr lang="es-ES" b="1" dirty="0" smtClean="0">
              <a:solidFill>
                <a:schemeClr val="accent1"/>
              </a:solidFill>
              <a:latin typeface="Century Gothic" pitchFamily="34" charset="0"/>
            </a:rPr>
            <a:t>SUMMA CUM LAUDE</a:t>
          </a:r>
        </a:p>
        <a:p>
          <a:pPr rtl="0"/>
          <a:r>
            <a:rPr lang="es-ES" dirty="0" smtClean="0">
              <a:latin typeface="Century Gothic" pitchFamily="34" charset="0"/>
            </a:rPr>
            <a:t> con un índice académico de 3.8 - 4.0</a:t>
          </a:r>
          <a:endParaRPr lang="es-US" dirty="0">
            <a:latin typeface="Century Gothic" pitchFamily="34" charset="0"/>
          </a:endParaRPr>
        </a:p>
      </dgm:t>
    </dgm:pt>
    <dgm:pt modelId="{12278A2F-3E94-4955-BC59-FC217E336DDC}" type="parTrans" cxnId="{67CAFCF9-41C5-4336-86D0-A99487AC1CBF}">
      <dgm:prSet/>
      <dgm:spPr/>
      <dgm:t>
        <a:bodyPr/>
        <a:lstStyle/>
        <a:p>
          <a:endParaRPr lang="es-US">
            <a:latin typeface="Century Gothic" pitchFamily="34" charset="0"/>
          </a:endParaRPr>
        </a:p>
      </dgm:t>
    </dgm:pt>
    <dgm:pt modelId="{75BAB0E6-9D35-4A51-A88B-CF885A41CAF8}" type="sibTrans" cxnId="{67CAFCF9-41C5-4336-86D0-A99487AC1CBF}">
      <dgm:prSet/>
      <dgm:spPr/>
      <dgm:t>
        <a:bodyPr/>
        <a:lstStyle/>
        <a:p>
          <a:endParaRPr lang="es-US">
            <a:latin typeface="Century Gothic" pitchFamily="34" charset="0"/>
          </a:endParaRPr>
        </a:p>
      </dgm:t>
    </dgm:pt>
    <dgm:pt modelId="{EAA715C2-D72E-47F4-A4BC-58642BFF5085}" type="pres">
      <dgm:prSet presAssocID="{CECF1BE7-CFC5-4242-AAD3-D67468C94B2C}" presName="Name0" presStyleCnt="0">
        <dgm:presLayoutVars>
          <dgm:chMax val="7"/>
          <dgm:dir/>
          <dgm:animLvl val="lvl"/>
          <dgm:resizeHandles val="exact"/>
        </dgm:presLayoutVars>
      </dgm:prSet>
      <dgm:spPr/>
      <dgm:t>
        <a:bodyPr/>
        <a:lstStyle/>
        <a:p>
          <a:endParaRPr lang="es-US"/>
        </a:p>
      </dgm:t>
    </dgm:pt>
    <dgm:pt modelId="{2F9561B1-F326-4416-9B66-162F30B78DBC}" type="pres">
      <dgm:prSet presAssocID="{63AA5D26-8512-4E52-8A53-4B79A2C5D171}" presName="circle1" presStyleLbl="node1" presStyleIdx="0" presStyleCnt="3"/>
      <dgm:spPr/>
      <dgm:t>
        <a:bodyPr/>
        <a:lstStyle/>
        <a:p>
          <a:endParaRPr lang="es-DO"/>
        </a:p>
      </dgm:t>
    </dgm:pt>
    <dgm:pt modelId="{156CE955-41F3-42B2-860B-DEC9D67C2D98}" type="pres">
      <dgm:prSet presAssocID="{63AA5D26-8512-4E52-8A53-4B79A2C5D171}" presName="space" presStyleCnt="0"/>
      <dgm:spPr/>
      <dgm:t>
        <a:bodyPr/>
        <a:lstStyle/>
        <a:p>
          <a:endParaRPr lang="es-DO"/>
        </a:p>
      </dgm:t>
    </dgm:pt>
    <dgm:pt modelId="{141359B0-20FF-4228-B706-CB4CF3856FE9}" type="pres">
      <dgm:prSet presAssocID="{63AA5D26-8512-4E52-8A53-4B79A2C5D171}" presName="rect1" presStyleLbl="alignAcc1" presStyleIdx="0" presStyleCnt="3"/>
      <dgm:spPr/>
      <dgm:t>
        <a:bodyPr/>
        <a:lstStyle/>
        <a:p>
          <a:endParaRPr lang="es-US"/>
        </a:p>
      </dgm:t>
    </dgm:pt>
    <dgm:pt modelId="{637DB82B-FB2B-41FB-987C-8597395FA2A3}" type="pres">
      <dgm:prSet presAssocID="{482D59FC-4C18-4533-9069-2BBF354A2B85}" presName="vertSpace2" presStyleLbl="node1" presStyleIdx="0" presStyleCnt="3"/>
      <dgm:spPr/>
      <dgm:t>
        <a:bodyPr/>
        <a:lstStyle/>
        <a:p>
          <a:endParaRPr lang="es-DO"/>
        </a:p>
      </dgm:t>
    </dgm:pt>
    <dgm:pt modelId="{2ABB4D71-0602-42DC-9188-F7BABAB123D6}" type="pres">
      <dgm:prSet presAssocID="{482D59FC-4C18-4533-9069-2BBF354A2B85}" presName="circle2" presStyleLbl="node1" presStyleIdx="1" presStyleCnt="3"/>
      <dgm:spPr/>
      <dgm:t>
        <a:bodyPr/>
        <a:lstStyle/>
        <a:p>
          <a:endParaRPr lang="es-DO"/>
        </a:p>
      </dgm:t>
    </dgm:pt>
    <dgm:pt modelId="{C675C500-0B34-4057-B3BF-0535ECA2E23D}" type="pres">
      <dgm:prSet presAssocID="{482D59FC-4C18-4533-9069-2BBF354A2B85}" presName="rect2" presStyleLbl="alignAcc1" presStyleIdx="1" presStyleCnt="3"/>
      <dgm:spPr/>
      <dgm:t>
        <a:bodyPr/>
        <a:lstStyle/>
        <a:p>
          <a:endParaRPr lang="es-US"/>
        </a:p>
      </dgm:t>
    </dgm:pt>
    <dgm:pt modelId="{B39A44DC-E9CF-4891-B992-6687A8F66D3E}" type="pres">
      <dgm:prSet presAssocID="{4F471DC8-F557-4D1A-BF07-A344A24ECDF2}" presName="vertSpace3" presStyleLbl="node1" presStyleIdx="1" presStyleCnt="3"/>
      <dgm:spPr/>
      <dgm:t>
        <a:bodyPr/>
        <a:lstStyle/>
        <a:p>
          <a:endParaRPr lang="es-DO"/>
        </a:p>
      </dgm:t>
    </dgm:pt>
    <dgm:pt modelId="{08961F2F-F297-4063-9C14-6CFD1EDFA227}" type="pres">
      <dgm:prSet presAssocID="{4F471DC8-F557-4D1A-BF07-A344A24ECDF2}" presName="circle3" presStyleLbl="node1" presStyleIdx="2" presStyleCnt="3"/>
      <dgm:spPr/>
      <dgm:t>
        <a:bodyPr/>
        <a:lstStyle/>
        <a:p>
          <a:endParaRPr lang="es-DO"/>
        </a:p>
      </dgm:t>
    </dgm:pt>
    <dgm:pt modelId="{AED5B65C-DAE5-48A8-B82B-1C3D66DEBFE0}" type="pres">
      <dgm:prSet presAssocID="{4F471DC8-F557-4D1A-BF07-A344A24ECDF2}" presName="rect3" presStyleLbl="alignAcc1" presStyleIdx="2" presStyleCnt="3"/>
      <dgm:spPr/>
      <dgm:t>
        <a:bodyPr/>
        <a:lstStyle/>
        <a:p>
          <a:endParaRPr lang="es-US"/>
        </a:p>
      </dgm:t>
    </dgm:pt>
    <dgm:pt modelId="{B60040FB-AE88-4B01-8AED-DBD91145AD99}" type="pres">
      <dgm:prSet presAssocID="{63AA5D26-8512-4E52-8A53-4B79A2C5D171}" presName="rect1ParTxNoCh" presStyleLbl="alignAcc1" presStyleIdx="2" presStyleCnt="3">
        <dgm:presLayoutVars>
          <dgm:chMax val="1"/>
          <dgm:bulletEnabled val="1"/>
        </dgm:presLayoutVars>
      </dgm:prSet>
      <dgm:spPr/>
      <dgm:t>
        <a:bodyPr/>
        <a:lstStyle/>
        <a:p>
          <a:endParaRPr lang="es-US"/>
        </a:p>
      </dgm:t>
    </dgm:pt>
    <dgm:pt modelId="{EBEB9A16-414B-47EF-A85F-15F6999A2719}" type="pres">
      <dgm:prSet presAssocID="{482D59FC-4C18-4533-9069-2BBF354A2B85}" presName="rect2ParTxNoCh" presStyleLbl="alignAcc1" presStyleIdx="2" presStyleCnt="3">
        <dgm:presLayoutVars>
          <dgm:chMax val="1"/>
          <dgm:bulletEnabled val="1"/>
        </dgm:presLayoutVars>
      </dgm:prSet>
      <dgm:spPr/>
      <dgm:t>
        <a:bodyPr/>
        <a:lstStyle/>
        <a:p>
          <a:endParaRPr lang="es-US"/>
        </a:p>
      </dgm:t>
    </dgm:pt>
    <dgm:pt modelId="{93F15E3F-9DB0-4639-BAA4-ADF75FA292C1}" type="pres">
      <dgm:prSet presAssocID="{4F471DC8-F557-4D1A-BF07-A344A24ECDF2}" presName="rect3ParTxNoCh" presStyleLbl="alignAcc1" presStyleIdx="2" presStyleCnt="3">
        <dgm:presLayoutVars>
          <dgm:chMax val="1"/>
          <dgm:bulletEnabled val="1"/>
        </dgm:presLayoutVars>
      </dgm:prSet>
      <dgm:spPr/>
      <dgm:t>
        <a:bodyPr/>
        <a:lstStyle/>
        <a:p>
          <a:endParaRPr lang="es-US"/>
        </a:p>
      </dgm:t>
    </dgm:pt>
  </dgm:ptLst>
  <dgm:cxnLst>
    <dgm:cxn modelId="{F2261C32-21CB-48BE-BD1D-060BAFEFE318}" type="presOf" srcId="{63AA5D26-8512-4E52-8A53-4B79A2C5D171}" destId="{B60040FB-AE88-4B01-8AED-DBD91145AD99}" srcOrd="1" destOrd="0" presId="urn:microsoft.com/office/officeart/2005/8/layout/target3"/>
    <dgm:cxn modelId="{11CBD9CD-3A9D-44B6-850C-2147B34E6D2C}" type="presOf" srcId="{482D59FC-4C18-4533-9069-2BBF354A2B85}" destId="{C675C500-0B34-4057-B3BF-0535ECA2E23D}" srcOrd="0" destOrd="0" presId="urn:microsoft.com/office/officeart/2005/8/layout/target3"/>
    <dgm:cxn modelId="{3E30A42F-19C2-4483-AEB9-29DAD3449AFE}" type="presOf" srcId="{63AA5D26-8512-4E52-8A53-4B79A2C5D171}" destId="{141359B0-20FF-4228-B706-CB4CF3856FE9}" srcOrd="0" destOrd="0" presId="urn:microsoft.com/office/officeart/2005/8/layout/target3"/>
    <dgm:cxn modelId="{7E871BC4-0977-4C8A-B146-67F7DD231571}" type="presOf" srcId="{4F471DC8-F557-4D1A-BF07-A344A24ECDF2}" destId="{AED5B65C-DAE5-48A8-B82B-1C3D66DEBFE0}" srcOrd="0" destOrd="0" presId="urn:microsoft.com/office/officeart/2005/8/layout/target3"/>
    <dgm:cxn modelId="{818BF781-BB6F-45D8-B9EF-503692F3A985}" type="presOf" srcId="{4F471DC8-F557-4D1A-BF07-A344A24ECDF2}" destId="{93F15E3F-9DB0-4639-BAA4-ADF75FA292C1}" srcOrd="1" destOrd="0" presId="urn:microsoft.com/office/officeart/2005/8/layout/target3"/>
    <dgm:cxn modelId="{29819D6A-73A2-4E96-9A25-49744626B262}" type="presOf" srcId="{482D59FC-4C18-4533-9069-2BBF354A2B85}" destId="{EBEB9A16-414B-47EF-A85F-15F6999A2719}" srcOrd="1" destOrd="0" presId="urn:microsoft.com/office/officeart/2005/8/layout/target3"/>
    <dgm:cxn modelId="{08029C05-B114-4124-A300-841798CFE156}" srcId="{CECF1BE7-CFC5-4242-AAD3-D67468C94B2C}" destId="{482D59FC-4C18-4533-9069-2BBF354A2B85}" srcOrd="1" destOrd="0" parTransId="{19EEF0A7-4917-4ED0-8DC8-E26316FF94FA}" sibTransId="{DCBF8310-31A6-4096-9795-155FA17DC35D}"/>
    <dgm:cxn modelId="{67CAFCF9-41C5-4336-86D0-A99487AC1CBF}" srcId="{CECF1BE7-CFC5-4242-AAD3-D67468C94B2C}" destId="{4F471DC8-F557-4D1A-BF07-A344A24ECDF2}" srcOrd="2" destOrd="0" parTransId="{12278A2F-3E94-4955-BC59-FC217E336DDC}" sibTransId="{75BAB0E6-9D35-4A51-A88B-CF885A41CAF8}"/>
    <dgm:cxn modelId="{E871FDB5-AC43-49B9-8FB8-420F2F090905}" srcId="{CECF1BE7-CFC5-4242-AAD3-D67468C94B2C}" destId="{63AA5D26-8512-4E52-8A53-4B79A2C5D171}" srcOrd="0" destOrd="0" parTransId="{1C160DE1-E4CF-4144-871C-5190F4537F9B}" sibTransId="{C1B42756-5E2C-4099-A39A-ECF9A680B92D}"/>
    <dgm:cxn modelId="{115C50B6-8BB5-45A7-888B-661BDDF3BFC8}" type="presOf" srcId="{CECF1BE7-CFC5-4242-AAD3-D67468C94B2C}" destId="{EAA715C2-D72E-47F4-A4BC-58642BFF5085}" srcOrd="0" destOrd="0" presId="urn:microsoft.com/office/officeart/2005/8/layout/target3"/>
    <dgm:cxn modelId="{2FE541CD-861E-4271-BD5F-AFEC591FCE18}" type="presParOf" srcId="{EAA715C2-D72E-47F4-A4BC-58642BFF5085}" destId="{2F9561B1-F326-4416-9B66-162F30B78DBC}" srcOrd="0" destOrd="0" presId="urn:microsoft.com/office/officeart/2005/8/layout/target3"/>
    <dgm:cxn modelId="{F7821AE0-8C2E-45B5-ADC1-3EB8422EC9C6}" type="presParOf" srcId="{EAA715C2-D72E-47F4-A4BC-58642BFF5085}" destId="{156CE955-41F3-42B2-860B-DEC9D67C2D98}" srcOrd="1" destOrd="0" presId="urn:microsoft.com/office/officeart/2005/8/layout/target3"/>
    <dgm:cxn modelId="{2C78B12A-461B-4AE3-87DC-675E0EED8188}" type="presParOf" srcId="{EAA715C2-D72E-47F4-A4BC-58642BFF5085}" destId="{141359B0-20FF-4228-B706-CB4CF3856FE9}" srcOrd="2" destOrd="0" presId="urn:microsoft.com/office/officeart/2005/8/layout/target3"/>
    <dgm:cxn modelId="{3F376D42-3E15-4E50-8C96-4E8A0E1BA363}" type="presParOf" srcId="{EAA715C2-D72E-47F4-A4BC-58642BFF5085}" destId="{637DB82B-FB2B-41FB-987C-8597395FA2A3}" srcOrd="3" destOrd="0" presId="urn:microsoft.com/office/officeart/2005/8/layout/target3"/>
    <dgm:cxn modelId="{A70DD23C-752A-427B-85B9-868EE701C833}" type="presParOf" srcId="{EAA715C2-D72E-47F4-A4BC-58642BFF5085}" destId="{2ABB4D71-0602-42DC-9188-F7BABAB123D6}" srcOrd="4" destOrd="0" presId="urn:microsoft.com/office/officeart/2005/8/layout/target3"/>
    <dgm:cxn modelId="{B7AEB554-9497-474A-8F4D-29C5AFEC53CA}" type="presParOf" srcId="{EAA715C2-D72E-47F4-A4BC-58642BFF5085}" destId="{C675C500-0B34-4057-B3BF-0535ECA2E23D}" srcOrd="5" destOrd="0" presId="urn:microsoft.com/office/officeart/2005/8/layout/target3"/>
    <dgm:cxn modelId="{CA205E09-58D8-4C04-BB7E-E2AD56D5808F}" type="presParOf" srcId="{EAA715C2-D72E-47F4-A4BC-58642BFF5085}" destId="{B39A44DC-E9CF-4891-B992-6687A8F66D3E}" srcOrd="6" destOrd="0" presId="urn:microsoft.com/office/officeart/2005/8/layout/target3"/>
    <dgm:cxn modelId="{6ED2B26A-DFC3-4262-9F19-EEF2E587BE73}" type="presParOf" srcId="{EAA715C2-D72E-47F4-A4BC-58642BFF5085}" destId="{08961F2F-F297-4063-9C14-6CFD1EDFA227}" srcOrd="7" destOrd="0" presId="urn:microsoft.com/office/officeart/2005/8/layout/target3"/>
    <dgm:cxn modelId="{8867640B-7C47-4724-9015-D99E593C1F84}" type="presParOf" srcId="{EAA715C2-D72E-47F4-A4BC-58642BFF5085}" destId="{AED5B65C-DAE5-48A8-B82B-1C3D66DEBFE0}" srcOrd="8" destOrd="0" presId="urn:microsoft.com/office/officeart/2005/8/layout/target3"/>
    <dgm:cxn modelId="{4F50C88F-82E4-4FC4-B72A-5F3440303E24}" type="presParOf" srcId="{EAA715C2-D72E-47F4-A4BC-58642BFF5085}" destId="{B60040FB-AE88-4B01-8AED-DBD91145AD99}" srcOrd="9" destOrd="0" presId="urn:microsoft.com/office/officeart/2005/8/layout/target3"/>
    <dgm:cxn modelId="{56B2D7FC-4A09-47F2-93D3-293563D67076}" type="presParOf" srcId="{EAA715C2-D72E-47F4-A4BC-58642BFF5085}" destId="{EBEB9A16-414B-47EF-A85F-15F6999A2719}" srcOrd="10" destOrd="0" presId="urn:microsoft.com/office/officeart/2005/8/layout/target3"/>
    <dgm:cxn modelId="{6DC2085C-DEDD-425C-8B8A-41BAD476EC4D}" type="presParOf" srcId="{EAA715C2-D72E-47F4-A4BC-58642BFF5085}" destId="{93F15E3F-9DB0-4639-BAA4-ADF75FA292C1}"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561B1-F326-4416-9B66-162F30B78DBC}">
      <dsp:nvSpPr>
        <dsp:cNvPr id="0" name=""/>
        <dsp:cNvSpPr/>
      </dsp:nvSpPr>
      <dsp:spPr>
        <a:xfrm>
          <a:off x="0" y="0"/>
          <a:ext cx="3606124" cy="3606124"/>
        </a:xfrm>
        <a:prstGeom prst="pie">
          <a:avLst>
            <a:gd name="adj1" fmla="val 5400000"/>
            <a:gd name="adj2" fmla="val 16200000"/>
          </a:avLst>
        </a:prstGeom>
        <a:solidFill>
          <a:schemeClr val="accent1">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1359B0-20FF-4228-B706-CB4CF3856FE9}">
      <dsp:nvSpPr>
        <dsp:cNvPr id="0" name=""/>
        <dsp:cNvSpPr/>
      </dsp:nvSpPr>
      <dsp:spPr>
        <a:xfrm>
          <a:off x="1803062" y="0"/>
          <a:ext cx="6211247" cy="3606124"/>
        </a:xfrm>
        <a:prstGeom prst="rect">
          <a:avLst/>
        </a:prstGeom>
        <a:solidFill>
          <a:schemeClr val="lt1">
            <a:alpha val="90000"/>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s-ES" sz="2500" b="1" kern="1200" dirty="0" smtClean="0">
              <a:solidFill>
                <a:schemeClr val="accent1"/>
              </a:solidFill>
              <a:latin typeface="Century Gothic" pitchFamily="34" charset="0"/>
            </a:rPr>
            <a:t> CUM LAUDE</a:t>
          </a:r>
        </a:p>
        <a:p>
          <a:pPr lvl="0" algn="ctr" defTabSz="1111250" rtl="0">
            <a:lnSpc>
              <a:spcPct val="90000"/>
            </a:lnSpc>
            <a:spcBef>
              <a:spcPct val="0"/>
            </a:spcBef>
            <a:spcAft>
              <a:spcPct val="35000"/>
            </a:spcAft>
          </a:pPr>
          <a:r>
            <a:rPr lang="es-ES" sz="2500" kern="1200" dirty="0" smtClean="0">
              <a:latin typeface="Century Gothic" pitchFamily="34" charset="0"/>
            </a:rPr>
            <a:t> con un índice académico de 3.2 - 3.4</a:t>
          </a:r>
          <a:endParaRPr lang="es-US" sz="2500" kern="1200" dirty="0">
            <a:latin typeface="Century Gothic" pitchFamily="34" charset="0"/>
          </a:endParaRPr>
        </a:p>
      </dsp:txBody>
      <dsp:txXfrm>
        <a:off x="1803062" y="0"/>
        <a:ext cx="6211247" cy="1081839"/>
      </dsp:txXfrm>
    </dsp:sp>
    <dsp:sp modelId="{2ABB4D71-0602-42DC-9188-F7BABAB123D6}">
      <dsp:nvSpPr>
        <dsp:cNvPr id="0" name=""/>
        <dsp:cNvSpPr/>
      </dsp:nvSpPr>
      <dsp:spPr>
        <a:xfrm>
          <a:off x="631072" y="1081839"/>
          <a:ext cx="2343978" cy="2343978"/>
        </a:xfrm>
        <a:prstGeom prst="pie">
          <a:avLst>
            <a:gd name="adj1" fmla="val 5400000"/>
            <a:gd name="adj2" fmla="val 16200000"/>
          </a:avLst>
        </a:prstGeom>
        <a:solidFill>
          <a:schemeClr val="accent1">
            <a:shade val="80000"/>
            <a:hueOff val="-165493"/>
            <a:satOff val="-18308"/>
            <a:lumOff val="2120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5C500-0B34-4057-B3BF-0535ECA2E23D}">
      <dsp:nvSpPr>
        <dsp:cNvPr id="0" name=""/>
        <dsp:cNvSpPr/>
      </dsp:nvSpPr>
      <dsp:spPr>
        <a:xfrm>
          <a:off x="1803062" y="1081839"/>
          <a:ext cx="6211247" cy="2343978"/>
        </a:xfrm>
        <a:prstGeom prst="rect">
          <a:avLst/>
        </a:prstGeom>
        <a:solidFill>
          <a:schemeClr val="lt1">
            <a:alpha val="90000"/>
            <a:hueOff val="0"/>
            <a:satOff val="0"/>
            <a:lumOff val="0"/>
            <a:alphaOff val="0"/>
          </a:schemeClr>
        </a:solidFill>
        <a:ln w="22225" cap="rnd" cmpd="sng" algn="ctr">
          <a:solidFill>
            <a:schemeClr val="accent1">
              <a:shade val="80000"/>
              <a:hueOff val="-165493"/>
              <a:satOff val="-18308"/>
              <a:lumOff val="212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s-ES" sz="2500" b="1" kern="1200" dirty="0" smtClean="0">
              <a:latin typeface="Century Gothic" pitchFamily="34" charset="0"/>
            </a:rPr>
            <a:t> </a:t>
          </a:r>
          <a:r>
            <a:rPr lang="es-ES" sz="2500" b="1" kern="1200" dirty="0" smtClean="0">
              <a:solidFill>
                <a:schemeClr val="accent1"/>
              </a:solidFill>
              <a:latin typeface="Century Gothic" pitchFamily="34" charset="0"/>
            </a:rPr>
            <a:t>MAGNA CUM LAUDE </a:t>
          </a:r>
        </a:p>
        <a:p>
          <a:pPr lvl="0" algn="ctr" defTabSz="1111250" rtl="0">
            <a:lnSpc>
              <a:spcPct val="90000"/>
            </a:lnSpc>
            <a:spcBef>
              <a:spcPct val="0"/>
            </a:spcBef>
            <a:spcAft>
              <a:spcPct val="35000"/>
            </a:spcAft>
          </a:pPr>
          <a:r>
            <a:rPr lang="es-ES" sz="2500" kern="1200" dirty="0" smtClean="0">
              <a:latin typeface="Century Gothic" pitchFamily="34" charset="0"/>
            </a:rPr>
            <a:t>con un índice académico de 3.5 - 3.7</a:t>
          </a:r>
          <a:endParaRPr lang="es-US" sz="2500" kern="1200" dirty="0">
            <a:latin typeface="Century Gothic" pitchFamily="34" charset="0"/>
          </a:endParaRPr>
        </a:p>
      </dsp:txBody>
      <dsp:txXfrm>
        <a:off x="1803062" y="1081839"/>
        <a:ext cx="6211247" cy="1081835"/>
      </dsp:txXfrm>
    </dsp:sp>
    <dsp:sp modelId="{08961F2F-F297-4063-9C14-6CFD1EDFA227}">
      <dsp:nvSpPr>
        <dsp:cNvPr id="0" name=""/>
        <dsp:cNvSpPr/>
      </dsp:nvSpPr>
      <dsp:spPr>
        <a:xfrm>
          <a:off x="1262143" y="2163675"/>
          <a:ext cx="1081836" cy="1081836"/>
        </a:xfrm>
        <a:prstGeom prst="pie">
          <a:avLst>
            <a:gd name="adj1" fmla="val 5400000"/>
            <a:gd name="adj2" fmla="val 16200000"/>
          </a:avLst>
        </a:prstGeom>
        <a:solidFill>
          <a:schemeClr val="accent1">
            <a:shade val="80000"/>
            <a:hueOff val="-330986"/>
            <a:satOff val="-36617"/>
            <a:lumOff val="4241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D5B65C-DAE5-48A8-B82B-1C3D66DEBFE0}">
      <dsp:nvSpPr>
        <dsp:cNvPr id="0" name=""/>
        <dsp:cNvSpPr/>
      </dsp:nvSpPr>
      <dsp:spPr>
        <a:xfrm>
          <a:off x="1803062" y="2163675"/>
          <a:ext cx="6211247" cy="1081836"/>
        </a:xfrm>
        <a:prstGeom prst="rect">
          <a:avLst/>
        </a:prstGeom>
        <a:solidFill>
          <a:schemeClr val="lt1">
            <a:alpha val="90000"/>
            <a:hueOff val="0"/>
            <a:satOff val="0"/>
            <a:lumOff val="0"/>
            <a:alphaOff val="0"/>
          </a:schemeClr>
        </a:solidFill>
        <a:ln w="22225" cap="rnd" cmpd="sng" algn="ctr">
          <a:solidFill>
            <a:schemeClr val="accent1">
              <a:shade val="80000"/>
              <a:hueOff val="-330986"/>
              <a:satOff val="-36617"/>
              <a:lumOff val="424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s-ES" sz="2500" kern="1200" dirty="0" smtClean="0">
              <a:latin typeface="Century Gothic" pitchFamily="34" charset="0"/>
            </a:rPr>
            <a:t> </a:t>
          </a:r>
          <a:r>
            <a:rPr lang="es-ES" sz="2500" b="1" kern="1200" dirty="0" smtClean="0">
              <a:solidFill>
                <a:schemeClr val="accent1"/>
              </a:solidFill>
              <a:latin typeface="Century Gothic" pitchFamily="34" charset="0"/>
            </a:rPr>
            <a:t>SUMMA CUM LAUDE</a:t>
          </a:r>
        </a:p>
        <a:p>
          <a:pPr lvl="0" algn="ctr" defTabSz="1111250" rtl="0">
            <a:lnSpc>
              <a:spcPct val="90000"/>
            </a:lnSpc>
            <a:spcBef>
              <a:spcPct val="0"/>
            </a:spcBef>
            <a:spcAft>
              <a:spcPct val="35000"/>
            </a:spcAft>
          </a:pPr>
          <a:r>
            <a:rPr lang="es-ES" sz="2500" kern="1200" dirty="0" smtClean="0">
              <a:latin typeface="Century Gothic" pitchFamily="34" charset="0"/>
            </a:rPr>
            <a:t> con un índice académico de 3.8 - 4.0</a:t>
          </a:r>
          <a:endParaRPr lang="es-US" sz="2500" kern="1200" dirty="0">
            <a:latin typeface="Century Gothic" pitchFamily="34" charset="0"/>
          </a:endParaRPr>
        </a:p>
      </dsp:txBody>
      <dsp:txXfrm>
        <a:off x="1803062" y="2163675"/>
        <a:ext cx="6211247" cy="108183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12ED66-D16C-9D47-959B-AC1572A4195C}" type="datetimeFigureOut">
              <a:rPr lang="en-US" smtClean="0"/>
              <a:t>5/18/2023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C92856-C174-A846-BBF6-89729BD1443C}" type="slidenum">
              <a:rPr lang="en-US" smtClean="0"/>
              <a:t>‹Nº›</a:t>
            </a:fld>
            <a:endParaRPr lang="en-US"/>
          </a:p>
        </p:txBody>
      </p:sp>
    </p:spTree>
    <p:extLst>
      <p:ext uri="{BB962C8B-B14F-4D97-AF65-F5344CB8AC3E}">
        <p14:creationId xmlns:p14="http://schemas.microsoft.com/office/powerpoint/2010/main" val="1745454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C9B3DF-6EC3-D04B-8354-51F13125AB14}" type="datetimeFigureOut">
              <a:rPr lang="en-US" smtClean="0"/>
              <a:t>5/18/2023</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13537D-86B1-7E44-8C06-809389AF3CD7}" type="slidenum">
              <a:rPr lang="en-US" smtClean="0"/>
              <a:t>‹Nº›</a:t>
            </a:fld>
            <a:endParaRPr lang="en-US"/>
          </a:p>
        </p:txBody>
      </p:sp>
    </p:spTree>
    <p:extLst>
      <p:ext uri="{BB962C8B-B14F-4D97-AF65-F5344CB8AC3E}">
        <p14:creationId xmlns:p14="http://schemas.microsoft.com/office/powerpoint/2010/main" val="316585964"/>
      </p:ext>
    </p:extLst>
  </p:cSld>
  <p:clrMap bg1="lt1" tx1="dk1" bg2="lt2" tx2="dk2" accent1="accent1" accent2="accent2" accent3="accent3" accent4="accent4" accent5="accent5" accent6="accent6" hlink="hlink" folHlink="folHlink"/>
  <p:notesStyle>
    <a:lvl1pPr marL="0" algn="l" defTabSz="950851" rtl="0" eaLnBrk="1" latinLnBrk="0" hangingPunct="1">
      <a:defRPr sz="1300" kern="1200">
        <a:solidFill>
          <a:schemeClr val="tx1"/>
        </a:solidFill>
        <a:latin typeface="+mn-lt"/>
        <a:ea typeface="+mn-ea"/>
        <a:cs typeface="+mn-cs"/>
      </a:defRPr>
    </a:lvl1pPr>
    <a:lvl2pPr marL="475426" algn="l" defTabSz="950851" rtl="0" eaLnBrk="1" latinLnBrk="0" hangingPunct="1">
      <a:defRPr sz="1300" kern="1200">
        <a:solidFill>
          <a:schemeClr val="tx1"/>
        </a:solidFill>
        <a:latin typeface="+mn-lt"/>
        <a:ea typeface="+mn-ea"/>
        <a:cs typeface="+mn-cs"/>
      </a:defRPr>
    </a:lvl2pPr>
    <a:lvl3pPr marL="950851" algn="l" defTabSz="950851" rtl="0" eaLnBrk="1" latinLnBrk="0" hangingPunct="1">
      <a:defRPr sz="1300" kern="1200">
        <a:solidFill>
          <a:schemeClr val="tx1"/>
        </a:solidFill>
        <a:latin typeface="+mn-lt"/>
        <a:ea typeface="+mn-ea"/>
        <a:cs typeface="+mn-cs"/>
      </a:defRPr>
    </a:lvl3pPr>
    <a:lvl4pPr marL="1426278" algn="l" defTabSz="950851" rtl="0" eaLnBrk="1" latinLnBrk="0" hangingPunct="1">
      <a:defRPr sz="1300" kern="1200">
        <a:solidFill>
          <a:schemeClr val="tx1"/>
        </a:solidFill>
        <a:latin typeface="+mn-lt"/>
        <a:ea typeface="+mn-ea"/>
        <a:cs typeface="+mn-cs"/>
      </a:defRPr>
    </a:lvl4pPr>
    <a:lvl5pPr marL="1901703" algn="l" defTabSz="950851" rtl="0" eaLnBrk="1" latinLnBrk="0" hangingPunct="1">
      <a:defRPr sz="1300" kern="1200">
        <a:solidFill>
          <a:schemeClr val="tx1"/>
        </a:solidFill>
        <a:latin typeface="+mn-lt"/>
        <a:ea typeface="+mn-ea"/>
        <a:cs typeface="+mn-cs"/>
      </a:defRPr>
    </a:lvl5pPr>
    <a:lvl6pPr marL="2377129" algn="l" defTabSz="950851" rtl="0" eaLnBrk="1" latinLnBrk="0" hangingPunct="1">
      <a:defRPr sz="1300" kern="1200">
        <a:solidFill>
          <a:schemeClr val="tx1"/>
        </a:solidFill>
        <a:latin typeface="+mn-lt"/>
        <a:ea typeface="+mn-ea"/>
        <a:cs typeface="+mn-cs"/>
      </a:defRPr>
    </a:lvl6pPr>
    <a:lvl7pPr marL="2852555" algn="l" defTabSz="950851" rtl="0" eaLnBrk="1" latinLnBrk="0" hangingPunct="1">
      <a:defRPr sz="1300" kern="1200">
        <a:solidFill>
          <a:schemeClr val="tx1"/>
        </a:solidFill>
        <a:latin typeface="+mn-lt"/>
        <a:ea typeface="+mn-ea"/>
        <a:cs typeface="+mn-cs"/>
      </a:defRPr>
    </a:lvl7pPr>
    <a:lvl8pPr marL="3327981" algn="l" defTabSz="950851" rtl="0" eaLnBrk="1" latinLnBrk="0" hangingPunct="1">
      <a:defRPr sz="1300" kern="1200">
        <a:solidFill>
          <a:schemeClr val="tx1"/>
        </a:solidFill>
        <a:latin typeface="+mn-lt"/>
        <a:ea typeface="+mn-ea"/>
        <a:cs typeface="+mn-cs"/>
      </a:defRPr>
    </a:lvl8pPr>
    <a:lvl9pPr marL="3803407" algn="l" defTabSz="950851"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3537D-86B1-7E44-8C06-809389AF3CD7}" type="slidenum">
              <a:rPr lang="en-US" smtClean="0"/>
              <a:t>1</a:t>
            </a:fld>
            <a:endParaRPr lang="en-US" dirty="0"/>
          </a:p>
        </p:txBody>
      </p:sp>
    </p:spTree>
    <p:extLst>
      <p:ext uri="{BB962C8B-B14F-4D97-AF65-F5344CB8AC3E}">
        <p14:creationId xmlns:p14="http://schemas.microsoft.com/office/powerpoint/2010/main" val="1543303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62809" y="3085765"/>
            <a:ext cx="9151079"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72218" y="1020431"/>
            <a:ext cx="8932259" cy="1475013"/>
          </a:xfrm>
          <a:effectLst/>
        </p:spPr>
        <p:txBody>
          <a:bodyPr anchor="b">
            <a:normAutofit/>
          </a:bodyPr>
          <a:lstStyle>
            <a:lvl1pPr>
              <a:defRPr sz="3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472220" y="2495446"/>
            <a:ext cx="893225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179835" y="5956138"/>
            <a:ext cx="2311400" cy="365125"/>
          </a:xfrm>
        </p:spPr>
        <p:txBody>
          <a:bodyPr/>
          <a:lstStyle>
            <a:lvl1pPr>
              <a:defRPr>
                <a:solidFill>
                  <a:schemeClr val="accent1">
                    <a:lumMod val="75000"/>
                    <a:lumOff val="25000"/>
                  </a:schemeClr>
                </a:solidFill>
              </a:defRPr>
            </a:lvl1pPr>
          </a:lstStyle>
          <a:p>
            <a:fld id="{B61BEF0D-F0BB-DE4B-95CE-6DB70DBA9567}" type="datetimeFigureOut">
              <a:rPr lang="en-US" dirty="0"/>
              <a:pPr/>
              <a:t>5/18/2023</a:t>
            </a:fld>
            <a:endParaRPr lang="en-US" dirty="0"/>
          </a:p>
        </p:txBody>
      </p:sp>
      <p:sp>
        <p:nvSpPr>
          <p:cNvPr id="5" name="Footer Placeholder 4"/>
          <p:cNvSpPr>
            <a:spLocks noGrp="1"/>
          </p:cNvSpPr>
          <p:nvPr>
            <p:ph type="ftr" sz="quarter" idx="11"/>
          </p:nvPr>
        </p:nvSpPr>
        <p:spPr>
          <a:xfrm>
            <a:off x="472219" y="5951812"/>
            <a:ext cx="5620233"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8578619" y="5956138"/>
            <a:ext cx="825858"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169752099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57732" y="614407"/>
            <a:ext cx="9188837"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72219" y="702156"/>
            <a:ext cx="8961563" cy="10138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253897676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7181851" y="599725"/>
            <a:ext cx="236178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7181851" y="675727"/>
            <a:ext cx="1628383" cy="5183073"/>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9625" y="675727"/>
            <a:ext cx="6415727" cy="518307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307360" y="5956138"/>
            <a:ext cx="1079115" cy="365125"/>
          </a:xfrm>
        </p:spPr>
        <p:txBody>
          <a:bodyPr/>
          <a:lstStyle>
            <a:lvl1pPr>
              <a:defRPr>
                <a:solidFill>
                  <a:schemeClr val="accent1">
                    <a:lumMod val="75000"/>
                    <a:lumOff val="25000"/>
                  </a:schemeClr>
                </a:solidFill>
              </a:defRPr>
            </a:lvl1pPr>
          </a:lstStyle>
          <a:p>
            <a:fld id="{B61BEF0D-F0BB-DE4B-95CE-6DB70DBA9567}" type="datetimeFigureOut">
              <a:rPr lang="en-US" dirty="0"/>
              <a:pPr/>
              <a:t>5/18/2023</a:t>
            </a:fld>
            <a:endParaRPr lang="en-US" dirty="0"/>
          </a:p>
        </p:txBody>
      </p:sp>
      <p:sp>
        <p:nvSpPr>
          <p:cNvPr id="5" name="Footer Placeholder 4"/>
          <p:cNvSpPr>
            <a:spLocks noGrp="1"/>
          </p:cNvSpPr>
          <p:nvPr>
            <p:ph type="ftr" sz="quarter" idx="11"/>
          </p:nvPr>
        </p:nvSpPr>
        <p:spPr>
          <a:xfrm>
            <a:off x="629625" y="5951812"/>
            <a:ext cx="6415727" cy="365125"/>
          </a:xfrm>
        </p:spPr>
        <p:txBody>
          <a:bodyPr/>
          <a:lstStyle/>
          <a:p>
            <a:endParaRPr lang="en-US" dirty="0"/>
          </a:p>
        </p:txBody>
      </p:sp>
      <p:sp>
        <p:nvSpPr>
          <p:cNvPr id="6" name="Slide Number Placeholder 5"/>
          <p:cNvSpPr>
            <a:spLocks noGrp="1"/>
          </p:cNvSpPr>
          <p:nvPr>
            <p:ph type="sldNum" sz="quarter" idx="12"/>
          </p:nvPr>
        </p:nvSpPr>
        <p:spPr>
          <a:xfrm>
            <a:off x="8487875" y="5956138"/>
            <a:ext cx="945908"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231683187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57732" y="614407"/>
            <a:ext cx="9188837"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72219" y="702156"/>
            <a:ext cx="8961563" cy="1013800"/>
          </a:xfrm>
        </p:spPr>
        <p:txBody>
          <a:bodyPr/>
          <a:lstStyle/>
          <a:p>
            <a:r>
              <a:rPr lang="en-US" dirty="0"/>
              <a:t>Click to edit Master title style</a:t>
            </a:r>
          </a:p>
        </p:txBody>
      </p:sp>
      <p:sp>
        <p:nvSpPr>
          <p:cNvPr id="3" name="Content Placeholder 2"/>
          <p:cNvSpPr>
            <a:spLocks noGrp="1"/>
          </p:cNvSpPr>
          <p:nvPr>
            <p:ph idx="1"/>
          </p:nvPr>
        </p:nvSpPr>
        <p:spPr>
          <a:xfrm>
            <a:off x="472219" y="2180497"/>
            <a:ext cx="8961562"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78619" y="5956138"/>
            <a:ext cx="855163" cy="365125"/>
          </a:xfrm>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1895238090"/>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63851" y="5141975"/>
            <a:ext cx="9173824"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72220" y="3043911"/>
            <a:ext cx="8961562" cy="1497507"/>
          </a:xfrm>
        </p:spPr>
        <p:txBody>
          <a:bodyPr anchor="b">
            <a:normAutofit/>
          </a:bodyPr>
          <a:lstStyle>
            <a:lvl1pPr algn="l">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472219" y="4541417"/>
            <a:ext cx="8961562"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5/18/2023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409040170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62361" y="606555"/>
            <a:ext cx="9181279"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72219" y="729658"/>
            <a:ext cx="8961563" cy="988332"/>
          </a:xfrm>
        </p:spPr>
        <p:txBody>
          <a:bodyPr/>
          <a:lstStyle/>
          <a:p>
            <a:r>
              <a:rPr lang="en-US" dirty="0"/>
              <a:t>Click to edit Master title style</a:t>
            </a:r>
          </a:p>
        </p:txBody>
      </p:sp>
      <p:sp>
        <p:nvSpPr>
          <p:cNvPr id="3" name="Content Placeholder 2"/>
          <p:cNvSpPr>
            <a:spLocks noGrp="1"/>
          </p:cNvSpPr>
          <p:nvPr>
            <p:ph sz="half" idx="1"/>
          </p:nvPr>
        </p:nvSpPr>
        <p:spPr>
          <a:xfrm>
            <a:off x="472219" y="2228004"/>
            <a:ext cx="4405692"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28089" y="2228004"/>
            <a:ext cx="4405694"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3552927413"/>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62361" y="606555"/>
            <a:ext cx="9181279"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72219" y="729658"/>
            <a:ext cx="8961563" cy="988332"/>
          </a:xfrm>
        </p:spPr>
        <p:txBody>
          <a:bodyPr/>
          <a:lstStyle/>
          <a:p>
            <a:r>
              <a:rPr lang="en-US" dirty="0"/>
              <a:t>Click to edit Master title style</a:t>
            </a:r>
          </a:p>
        </p:txBody>
      </p:sp>
      <p:sp>
        <p:nvSpPr>
          <p:cNvPr id="3" name="Text Placeholder 2"/>
          <p:cNvSpPr>
            <a:spLocks noGrp="1"/>
          </p:cNvSpPr>
          <p:nvPr>
            <p:ph type="body" idx="1"/>
          </p:nvPr>
        </p:nvSpPr>
        <p:spPr>
          <a:xfrm>
            <a:off x="720866" y="2250893"/>
            <a:ext cx="4133248"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72220" y="2926053"/>
            <a:ext cx="4381894"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300535" y="2250893"/>
            <a:ext cx="4133247"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51888" y="2926053"/>
            <a:ext cx="4381894"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394759889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
        <p:nvSpPr>
          <p:cNvPr id="7" name="Rectangle 6"/>
          <p:cNvSpPr>
            <a:spLocks noChangeAspect="1"/>
          </p:cNvSpPr>
          <p:nvPr/>
        </p:nvSpPr>
        <p:spPr>
          <a:xfrm>
            <a:off x="358055" y="606555"/>
            <a:ext cx="9181279"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67914" y="729658"/>
            <a:ext cx="8961563" cy="988332"/>
          </a:xfrm>
        </p:spPr>
        <p:txBody>
          <a:bodyPr/>
          <a:lstStyle/>
          <a:p>
            <a:r>
              <a:rPr lang="en-US" dirty="0"/>
              <a:t>Click to edit Master title style</a:t>
            </a:r>
          </a:p>
        </p:txBody>
      </p:sp>
    </p:spTree>
    <p:extLst>
      <p:ext uri="{BB962C8B-B14F-4D97-AF65-F5344CB8AC3E}">
        <p14:creationId xmlns:p14="http://schemas.microsoft.com/office/powerpoint/2010/main" val="21644883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313436917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63851" y="5141973"/>
            <a:ext cx="9179788"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72219" y="5262296"/>
            <a:ext cx="3988924" cy="689514"/>
          </a:xfrm>
        </p:spPr>
        <p:txBody>
          <a:bodyPr anchor="ctr"/>
          <a:lstStyle>
            <a:lvl1pPr algn="l">
              <a:defRPr sz="20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363850" y="601200"/>
            <a:ext cx="9175433"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664419" y="5262297"/>
            <a:ext cx="4769364"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5/18/2023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416372982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19" y="4693389"/>
            <a:ext cx="8961563" cy="566738"/>
          </a:xfrm>
        </p:spPr>
        <p:txBody>
          <a:bodyPr anchor="b">
            <a:normAutofit/>
          </a:bodyPr>
          <a:lstStyle>
            <a:lvl1pPr algn="l">
              <a:defRPr sz="2400" b="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363852" y="599725"/>
            <a:ext cx="9173823"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472219" y="5260128"/>
            <a:ext cx="8961564"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428403820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2219" y="705124"/>
            <a:ext cx="8961563"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72219" y="2336003"/>
            <a:ext cx="8961563"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4" name="Date Placeholder 3"/>
          <p:cNvSpPr>
            <a:spLocks noGrp="1"/>
          </p:cNvSpPr>
          <p:nvPr>
            <p:ph type="dt" sz="half" idx="2"/>
          </p:nvPr>
        </p:nvSpPr>
        <p:spPr>
          <a:xfrm>
            <a:off x="6179836" y="5956138"/>
            <a:ext cx="23113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5/18/2023</a:t>
            </a:fld>
            <a:endParaRPr lang="en-US" dirty="0"/>
          </a:p>
        </p:txBody>
      </p:sp>
      <p:sp>
        <p:nvSpPr>
          <p:cNvPr id="5" name="Footer Placeholder 4"/>
          <p:cNvSpPr>
            <a:spLocks noGrp="1"/>
          </p:cNvSpPr>
          <p:nvPr>
            <p:ph type="ftr" sz="quarter" idx="3"/>
          </p:nvPr>
        </p:nvSpPr>
        <p:spPr>
          <a:xfrm>
            <a:off x="472219" y="5951812"/>
            <a:ext cx="5620233"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8578619" y="5956138"/>
            <a:ext cx="855164"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362809" y="457200"/>
            <a:ext cx="3008948"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534244" y="453643"/>
            <a:ext cx="300894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446487" y="457200"/>
            <a:ext cx="300894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276064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wipe/>
  </p:transition>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5CC2B463-6BD5-411E-A3CA-67A9FE0031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638176"/>
            <a:ext cx="9905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E83E6F24-3E64-4893-9F13-7BEE01C841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50566" y="723899"/>
            <a:ext cx="609262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Subtitle 4"/>
          <p:cNvSpPr>
            <a:spLocks noGrp="1"/>
          </p:cNvSpPr>
          <p:nvPr>
            <p:ph type="subTitle" idx="1"/>
          </p:nvPr>
        </p:nvSpPr>
        <p:spPr>
          <a:xfrm>
            <a:off x="3743998" y="2266272"/>
            <a:ext cx="5699093" cy="2581919"/>
          </a:xfrm>
        </p:spPr>
        <p:txBody>
          <a:bodyPr vert="horz" lIns="91440" tIns="45720" rIns="91440" bIns="45720" rtlCol="0" anchor="ctr">
            <a:noAutofit/>
          </a:bodyPr>
          <a:lstStyle>
            <a:defPPr>
              <a:defRPr lang="en-US"/>
            </a:defPPr>
            <a:lvl1pPr marL="0" algn="l" defTabSz="1218991" rtl="0" eaLnBrk="1" latinLnBrk="0" hangingPunct="1">
              <a:defRPr sz="2436" kern="1200">
                <a:solidFill>
                  <a:schemeClr val="tx1"/>
                </a:solidFill>
                <a:latin typeface="+mn-lt"/>
                <a:ea typeface="+mn-ea"/>
                <a:cs typeface="+mn-cs"/>
              </a:defRPr>
            </a:lvl1pPr>
            <a:lvl2pPr marL="609496" algn="l" defTabSz="1218991" rtl="0" eaLnBrk="1" latinLnBrk="0" hangingPunct="1">
              <a:defRPr sz="2436" kern="1200">
                <a:solidFill>
                  <a:schemeClr val="tx1"/>
                </a:solidFill>
                <a:latin typeface="+mn-lt"/>
                <a:ea typeface="+mn-ea"/>
                <a:cs typeface="+mn-cs"/>
              </a:defRPr>
            </a:lvl2pPr>
            <a:lvl3pPr marL="1218991" algn="l" defTabSz="1218991" rtl="0" eaLnBrk="1" latinLnBrk="0" hangingPunct="1">
              <a:defRPr sz="2436" kern="1200">
                <a:solidFill>
                  <a:schemeClr val="tx1"/>
                </a:solidFill>
                <a:latin typeface="+mn-lt"/>
                <a:ea typeface="+mn-ea"/>
                <a:cs typeface="+mn-cs"/>
              </a:defRPr>
            </a:lvl3pPr>
            <a:lvl4pPr marL="1828488" algn="l" defTabSz="1218991" rtl="0" eaLnBrk="1" latinLnBrk="0" hangingPunct="1">
              <a:defRPr sz="2436" kern="1200">
                <a:solidFill>
                  <a:schemeClr val="tx1"/>
                </a:solidFill>
                <a:latin typeface="+mn-lt"/>
                <a:ea typeface="+mn-ea"/>
                <a:cs typeface="+mn-cs"/>
              </a:defRPr>
            </a:lvl4pPr>
            <a:lvl5pPr marL="2437983" algn="l" defTabSz="1218991" rtl="0" eaLnBrk="1" latinLnBrk="0" hangingPunct="1">
              <a:defRPr sz="2436" kern="1200">
                <a:solidFill>
                  <a:schemeClr val="tx1"/>
                </a:solidFill>
                <a:latin typeface="+mn-lt"/>
                <a:ea typeface="+mn-ea"/>
                <a:cs typeface="+mn-cs"/>
              </a:defRPr>
            </a:lvl5pPr>
            <a:lvl6pPr marL="3047479" algn="l" defTabSz="1218991" rtl="0" eaLnBrk="1" latinLnBrk="0" hangingPunct="1">
              <a:defRPr sz="2436" kern="1200">
                <a:solidFill>
                  <a:schemeClr val="tx1"/>
                </a:solidFill>
                <a:latin typeface="+mn-lt"/>
                <a:ea typeface="+mn-ea"/>
                <a:cs typeface="+mn-cs"/>
              </a:defRPr>
            </a:lvl6pPr>
            <a:lvl7pPr marL="3656976" algn="l" defTabSz="1218991" rtl="0" eaLnBrk="1" latinLnBrk="0" hangingPunct="1">
              <a:defRPr sz="2436" kern="1200">
                <a:solidFill>
                  <a:schemeClr val="tx1"/>
                </a:solidFill>
                <a:latin typeface="+mn-lt"/>
                <a:ea typeface="+mn-ea"/>
                <a:cs typeface="+mn-cs"/>
              </a:defRPr>
            </a:lvl7pPr>
            <a:lvl8pPr marL="4266472" algn="l" defTabSz="1218991" rtl="0" eaLnBrk="1" latinLnBrk="0" hangingPunct="1">
              <a:defRPr sz="2436" kern="1200">
                <a:solidFill>
                  <a:schemeClr val="tx1"/>
                </a:solidFill>
                <a:latin typeface="+mn-lt"/>
                <a:ea typeface="+mn-ea"/>
                <a:cs typeface="+mn-cs"/>
              </a:defRPr>
            </a:lvl8pPr>
            <a:lvl9pPr marL="4875968" algn="l" defTabSz="1218991" rtl="0" eaLnBrk="1" latinLnBrk="0" hangingPunct="1">
              <a:defRPr sz="2436" kern="1200">
                <a:solidFill>
                  <a:schemeClr val="tx1"/>
                </a:solidFill>
                <a:latin typeface="+mn-lt"/>
                <a:ea typeface="+mn-ea"/>
                <a:cs typeface="+mn-cs"/>
              </a:defRPr>
            </a:lvl9pPr>
          </a:lstStyle>
          <a:p>
            <a:r>
              <a:rPr lang="es-US" sz="3600" dirty="0">
                <a:solidFill>
                  <a:schemeClr val="bg1"/>
                </a:solidFill>
                <a:latin typeface="Century Gothic" pitchFamily="34" charset="0"/>
              </a:rPr>
              <a:t>Unidad </a:t>
            </a:r>
            <a:r>
              <a:rPr lang="en-US" sz="3600" dirty="0">
                <a:solidFill>
                  <a:schemeClr val="bg1"/>
                </a:solidFill>
                <a:latin typeface="Century Gothic" pitchFamily="34" charset="0"/>
              </a:rPr>
              <a:t>II</a:t>
            </a:r>
            <a:r>
              <a:rPr lang="en-US" sz="3800" b="1" dirty="0">
                <a:solidFill>
                  <a:schemeClr val="bg1"/>
                </a:solidFill>
                <a:latin typeface="Century Gothic" pitchFamily="34" charset="0"/>
              </a:rPr>
              <a:t/>
            </a:r>
            <a:br>
              <a:rPr lang="en-US" sz="3800" b="1" dirty="0">
                <a:solidFill>
                  <a:schemeClr val="bg1"/>
                </a:solidFill>
                <a:latin typeface="Century Gothic" pitchFamily="34" charset="0"/>
              </a:rPr>
            </a:br>
            <a:r>
              <a:rPr lang="en-US" sz="3200" b="1" dirty="0" err="1">
                <a:solidFill>
                  <a:schemeClr val="bg1"/>
                </a:solidFill>
                <a:latin typeface="Century Gothic" pitchFamily="34" charset="0"/>
              </a:rPr>
              <a:t>Reglamento</a:t>
            </a:r>
            <a:r>
              <a:rPr lang="en-US" sz="3200" b="1" dirty="0">
                <a:solidFill>
                  <a:schemeClr val="bg1"/>
                </a:solidFill>
                <a:latin typeface="Century Gothic" pitchFamily="34" charset="0"/>
              </a:rPr>
              <a:t>  </a:t>
            </a:r>
            <a:r>
              <a:rPr lang="en-US" sz="3200" b="1" dirty="0" err="1">
                <a:solidFill>
                  <a:schemeClr val="bg1"/>
                </a:solidFill>
                <a:latin typeface="Century Gothic" pitchFamily="34" charset="0"/>
              </a:rPr>
              <a:t>Académico</a:t>
            </a:r>
            <a:r>
              <a:rPr lang="en-US" sz="3200" b="1" dirty="0">
                <a:solidFill>
                  <a:schemeClr val="bg1"/>
                </a:solidFill>
                <a:latin typeface="Century Gothic" pitchFamily="34" charset="0"/>
              </a:rPr>
              <a:t> </a:t>
            </a:r>
            <a:r>
              <a:rPr lang="es-US" sz="3200" b="1" dirty="0">
                <a:solidFill>
                  <a:schemeClr val="bg1"/>
                </a:solidFill>
                <a:latin typeface="Century Gothic" pitchFamily="34" charset="0"/>
              </a:rPr>
              <a:t> </a:t>
            </a:r>
            <a:endParaRPr lang="es-DO" altLang="es-DO" sz="3200" b="1" dirty="0">
              <a:solidFill>
                <a:schemeClr val="bg1"/>
              </a:solidFill>
              <a:latin typeface="Century Gothic" pitchFamily="34" charset="0"/>
            </a:endParaRPr>
          </a:p>
        </p:txBody>
      </p:sp>
      <p:pic>
        <p:nvPicPr>
          <p:cNvPr id="4" name="Imagen 5">
            <a:extLst>
              <a:ext uri="{FF2B5EF4-FFF2-40B4-BE49-F238E27FC236}">
                <a16:creationId xmlns="" xmlns:a16="http://schemas.microsoft.com/office/drawing/2014/main" id="{E320D207-0AF9-7DCB-5E79-841658C67662}"/>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13441" y="2578088"/>
            <a:ext cx="2340000" cy="2340000"/>
          </a:xfrm>
          <a:prstGeom prst="rect">
            <a:avLst/>
          </a:prstGeom>
        </p:spPr>
      </p:pic>
      <p:sp>
        <p:nvSpPr>
          <p:cNvPr id="2" name="1 Rectángulo"/>
          <p:cNvSpPr/>
          <p:nvPr/>
        </p:nvSpPr>
        <p:spPr>
          <a:xfrm>
            <a:off x="4637807" y="4848191"/>
            <a:ext cx="4104546" cy="707886"/>
          </a:xfrm>
          <a:prstGeom prst="rect">
            <a:avLst/>
          </a:prstGeom>
        </p:spPr>
        <p:txBody>
          <a:bodyPr wrap="square">
            <a:spAutoFit/>
          </a:bodyPr>
          <a:lstStyle/>
          <a:p>
            <a:pPr algn="ctr"/>
            <a:r>
              <a:rPr lang="es-US" sz="2000" b="1" dirty="0">
                <a:solidFill>
                  <a:schemeClr val="bg1"/>
                </a:solidFill>
                <a:latin typeface="Century Gothic" pitchFamily="34" charset="0"/>
              </a:rPr>
              <a:t>Orientacion Universitaria</a:t>
            </a:r>
          </a:p>
          <a:p>
            <a:pPr algn="ctr"/>
            <a:r>
              <a:rPr lang="es-US" sz="2000" b="1" dirty="0">
                <a:solidFill>
                  <a:schemeClr val="bg1"/>
                </a:solidFill>
                <a:latin typeface="Century Gothic" pitchFamily="34" charset="0"/>
              </a:rPr>
              <a:t>ORI-112</a:t>
            </a:r>
          </a:p>
        </p:txBody>
      </p:sp>
    </p:spTree>
    <p:extLst>
      <p:ext uri="{BB962C8B-B14F-4D97-AF65-F5344CB8AC3E}">
        <p14:creationId xmlns:p14="http://schemas.microsoft.com/office/powerpoint/2010/main" val="20661952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3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23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300" fill="hold"/>
                                        <p:tgtEl>
                                          <p:spTgt spid="2"/>
                                        </p:tgtEl>
                                        <p:attrNameLst>
                                          <p:attrName>ppt_x</p:attrName>
                                        </p:attrNameLst>
                                      </p:cBhvr>
                                      <p:tavLst>
                                        <p:tav tm="0">
                                          <p:val>
                                            <p:strVal val="0-#ppt_w/2"/>
                                          </p:val>
                                        </p:tav>
                                        <p:tav tm="100000">
                                          <p:val>
                                            <p:strVal val="#ppt_x"/>
                                          </p:val>
                                        </p:tav>
                                      </p:tavLst>
                                    </p:anim>
                                    <p:anim calcmode="lin" valueType="num">
                                      <p:cBhvr additive="base">
                                        <p:cTn id="12" dur="2300" fill="hold"/>
                                        <p:tgtEl>
                                          <p:spTgt spid="2"/>
                                        </p:tgtEl>
                                        <p:attrNameLst>
                                          <p:attrName>ppt_y</p:attrName>
                                        </p:attrNameLst>
                                      </p:cBhvr>
                                      <p:tavLst>
                                        <p:tav tm="0">
                                          <p:val>
                                            <p:strVal val="#ppt_y"/>
                                          </p:val>
                                        </p:tav>
                                        <p:tav tm="100000">
                                          <p:val>
                                            <p:strVal val="#ppt_y"/>
                                          </p:val>
                                        </p:tav>
                                      </p:tavLst>
                                    </p:anim>
                                  </p:childTnLst>
                                </p:cTn>
                              </p:par>
                              <p:par>
                                <p:cTn id="13" presetID="26" presetClass="emph" presetSubtype="0" fill="hold" nodeType="withEffect">
                                  <p:stCondLst>
                                    <p:cond delay="0"/>
                                  </p:stCondLst>
                                  <p:childTnLst>
                                    <p:animEffect transition="out" filter="fade">
                                      <p:cBhvr>
                                        <p:cTn id="14" dur="1500" tmFilter="0, 0; .2, .5; .8, .5; 1, 0"/>
                                        <p:tgtEl>
                                          <p:spTgt spid="4"/>
                                        </p:tgtEl>
                                      </p:cBhvr>
                                    </p:animEffect>
                                    <p:animScale>
                                      <p:cBhvr>
                                        <p:cTn id="15" dur="7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5530745"/>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400" dirty="0">
                <a:solidFill>
                  <a:schemeClr val="accent1"/>
                </a:solidFill>
                <a:latin typeface="Century Gothic" pitchFamily="34" charset="0"/>
              </a:rPr>
              <a:t>Artículo 37. </a:t>
            </a:r>
            <a:r>
              <a:rPr lang="es-DO" sz="2400" b="1" dirty="0">
                <a:solidFill>
                  <a:schemeClr val="accent1"/>
                </a:solidFill>
                <a:latin typeface="Century Gothic" pitchFamily="34" charset="0"/>
              </a:rPr>
              <a:t>Inter-transferencia</a:t>
            </a:r>
          </a:p>
          <a:p>
            <a:pPr algn="just" defTabSz="457200">
              <a:lnSpc>
                <a:spcPct val="150000"/>
              </a:lnSpc>
              <a:spcBef>
                <a:spcPct val="20000"/>
              </a:spcBef>
              <a:spcAft>
                <a:spcPts val="600"/>
              </a:spcAft>
              <a:buClr>
                <a:schemeClr val="accent2"/>
              </a:buClr>
              <a:buSzPct val="92000"/>
            </a:pPr>
            <a:r>
              <a:rPr lang="es-DO" sz="2400" dirty="0">
                <a:latin typeface="Century Gothic" pitchFamily="34" charset="0"/>
              </a:rPr>
              <a:t>Los estudiantes pueden transferirse de un Recinto a otro, siempre que lo requiera una causa justificada. La situación académica del estudiante permanece igual en el Recinto al que se transfiera. La Inter-trasferencia debe ser aprobada por la Vicerrectoría Académica del Recinto que transfiere</a:t>
            </a:r>
            <a:r>
              <a:rPr lang="es-DO" sz="2400" dirty="0" smtClean="0">
                <a:latin typeface="Century Gothic" pitchFamily="34" charset="0"/>
              </a:rPr>
              <a:t>.</a:t>
            </a:r>
          </a:p>
          <a:p>
            <a:pPr algn="just" defTabSz="457200">
              <a:lnSpc>
                <a:spcPct val="150000"/>
              </a:lnSpc>
              <a:spcBef>
                <a:spcPct val="20000"/>
              </a:spcBef>
              <a:spcAft>
                <a:spcPts val="600"/>
              </a:spcAft>
              <a:buClr>
                <a:schemeClr val="accent2"/>
              </a:buClr>
              <a:buSzPct val="92000"/>
            </a:pPr>
            <a:endParaRPr lang="es-DO" sz="24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400" b="1" dirty="0">
                <a:solidFill>
                  <a:schemeClr val="accent1"/>
                </a:solidFill>
                <a:latin typeface="Century Gothic" pitchFamily="34" charset="0"/>
              </a:rPr>
              <a:t>Párrafo:</a:t>
            </a:r>
            <a:r>
              <a:rPr lang="es-DO" sz="2400" dirty="0">
                <a:solidFill>
                  <a:schemeClr val="accent1"/>
                </a:solidFill>
                <a:latin typeface="Century Gothic" pitchFamily="34" charset="0"/>
              </a:rPr>
              <a:t>  </a:t>
            </a:r>
            <a:r>
              <a:rPr lang="es-DO" sz="2400" dirty="0">
                <a:latin typeface="Century Gothic" pitchFamily="34" charset="0"/>
              </a:rPr>
              <a:t>El estudiante no podrá cursar simultáneamente asignaturas en Recintos diferentes.</a:t>
            </a:r>
          </a:p>
        </p:txBody>
      </p:sp>
    </p:spTree>
    <p:extLst>
      <p:ext uri="{BB962C8B-B14F-4D97-AF65-F5344CB8AC3E}">
        <p14:creationId xmlns:p14="http://schemas.microsoft.com/office/powerpoint/2010/main" val="153946335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6047809"/>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38. </a:t>
            </a:r>
            <a:r>
              <a:rPr lang="es-DO" sz="2000" b="1" dirty="0">
                <a:solidFill>
                  <a:schemeClr val="accent1"/>
                </a:solidFill>
                <a:latin typeface="Century Gothic" pitchFamily="34" charset="0"/>
              </a:rPr>
              <a:t>Estudiante de Re-ingreso</a:t>
            </a: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Es el estudiante que habiendo interrumpido sus estudios en UTESA, desea reingresar; en el momento de su ingreso, se someterá a las normativas y procedimientos que hayan sido establecidos por las instancias correspondientes de la Universidad y del Ministerio de Educación Superior, Ciencia y Tecnología</a:t>
            </a:r>
            <a:r>
              <a:rPr lang="es-DO" sz="2000" dirty="0" smtClean="0">
                <a:latin typeface="Century Gothic" pitchFamily="34" charset="0"/>
              </a:rPr>
              <a:t>.</a:t>
            </a:r>
            <a:endParaRPr lang="es-DO" sz="2000" b="1"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1. </a:t>
            </a:r>
            <a:r>
              <a:rPr lang="es-DO" sz="2000" dirty="0">
                <a:latin typeface="Century Gothic" pitchFamily="34" charset="0"/>
              </a:rPr>
              <a:t>El estudiante que solo tenga pendiente la graduación puede presentar una certificación emitida por el Departamento de Registro de UTESA, hasta que pueda depositar la copia del título</a:t>
            </a:r>
            <a:r>
              <a:rPr lang="es-DO" sz="2000" dirty="0" smtClean="0">
                <a:latin typeface="Century Gothic" pitchFamily="34" charset="0"/>
              </a:rPr>
              <a:t>.</a:t>
            </a:r>
            <a:endParaRPr lang="es-DO" sz="20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2. </a:t>
            </a:r>
            <a:r>
              <a:rPr lang="es-DO" sz="2000" dirty="0">
                <a:latin typeface="Century Gothic" pitchFamily="34" charset="0"/>
              </a:rPr>
              <a:t>El egresado que solicite reingreso a un Recinto diferente a aquel en que realizó su última graduación, debe someterse al proceso de  </a:t>
            </a:r>
            <a:r>
              <a:rPr lang="es-DO" sz="2000" dirty="0" err="1">
                <a:latin typeface="Century Gothic" pitchFamily="34" charset="0"/>
              </a:rPr>
              <a:t>intertransferencia</a:t>
            </a:r>
            <a:r>
              <a:rPr lang="es-DO" sz="2000" dirty="0">
                <a:latin typeface="Century Gothic" pitchFamily="34" charset="0"/>
              </a:rPr>
              <a:t>.</a:t>
            </a:r>
          </a:p>
        </p:txBody>
      </p:sp>
    </p:spTree>
    <p:extLst>
      <p:ext uri="{BB962C8B-B14F-4D97-AF65-F5344CB8AC3E}">
        <p14:creationId xmlns:p14="http://schemas.microsoft.com/office/powerpoint/2010/main" val="58713748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5838201"/>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Párrafo 3. </a:t>
            </a:r>
            <a:r>
              <a:rPr lang="es-DO" sz="1800" dirty="0">
                <a:latin typeface="Century Gothic" pitchFamily="34" charset="0"/>
              </a:rPr>
              <a:t>El estudiante que interrumpe sus estudios por un período inferior a cinco (5) años, habiendo aprobado el 80% de las asignaturas, reingresa  con el </a:t>
            </a:r>
            <a:r>
              <a:rPr lang="es-DO" sz="1800" dirty="0" err="1">
                <a:latin typeface="Century Gothic" pitchFamily="34" charset="0"/>
              </a:rPr>
              <a:t>pénsum</a:t>
            </a:r>
            <a:r>
              <a:rPr lang="es-DO" sz="1800" dirty="0">
                <a:latin typeface="Century Gothic" pitchFamily="34" charset="0"/>
              </a:rPr>
              <a:t> vigente en el momento de su ingreso inicial. En caso de no haber aprobado por lo menos 80% de las asignaturas, se someterá al </a:t>
            </a:r>
            <a:r>
              <a:rPr lang="es-DO" sz="1800" dirty="0" err="1">
                <a:latin typeface="Century Gothic" pitchFamily="34" charset="0"/>
              </a:rPr>
              <a:t>pénsum</a:t>
            </a:r>
            <a:r>
              <a:rPr lang="es-DO" sz="1800" dirty="0">
                <a:latin typeface="Century Gothic" pitchFamily="34" charset="0"/>
              </a:rPr>
              <a:t> vigente en el momento de su reingreso</a:t>
            </a:r>
            <a:r>
              <a:rPr lang="es-DO" sz="1800" dirty="0" smtClean="0">
                <a:latin typeface="Century Gothic" pitchFamily="34" charset="0"/>
              </a:rPr>
              <a:t>.</a:t>
            </a:r>
            <a:endParaRPr lang="es-DO" sz="18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Párrafo 4. </a:t>
            </a:r>
            <a:r>
              <a:rPr lang="es-DO" sz="1800" dirty="0">
                <a:latin typeface="Century Gothic" pitchFamily="34" charset="0"/>
              </a:rPr>
              <a:t>El estudiante que interrumpe sus estudios por un período igual o menor a dos (2) años sin haber aprobado el 80% de los créditos, continuará con el </a:t>
            </a:r>
            <a:r>
              <a:rPr lang="es-DO" sz="1800" dirty="0" err="1">
                <a:latin typeface="Century Gothic" pitchFamily="34" charset="0"/>
              </a:rPr>
              <a:t>pénsum</a:t>
            </a:r>
            <a:r>
              <a:rPr lang="es-DO" sz="1800" dirty="0">
                <a:latin typeface="Century Gothic" pitchFamily="34" charset="0"/>
              </a:rPr>
              <a:t> que estaba vigente al momento de su ingreso</a:t>
            </a:r>
            <a:r>
              <a:rPr lang="es-DO" sz="1800" dirty="0" smtClean="0">
                <a:latin typeface="Century Gothic" pitchFamily="34" charset="0"/>
              </a:rPr>
              <a:t>.</a:t>
            </a:r>
            <a:endParaRPr lang="es-DO" sz="18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Párrafo 5. </a:t>
            </a:r>
            <a:r>
              <a:rPr lang="es-DO" sz="1800" dirty="0">
                <a:latin typeface="Century Gothic" pitchFamily="34" charset="0"/>
              </a:rPr>
              <a:t>El estudiante que interrumpe sus estudios por un período igual o mayor a cinco (5) años, en caso de reingreso, iniciará como estudiante nuevo</a:t>
            </a:r>
            <a:r>
              <a:rPr lang="es-DO" sz="1800" dirty="0" smtClean="0">
                <a:latin typeface="Century Gothic" pitchFamily="34" charset="0"/>
              </a:rPr>
              <a:t>.</a:t>
            </a:r>
            <a:endParaRPr lang="es-DO" sz="18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Párrafo 6. </a:t>
            </a:r>
            <a:r>
              <a:rPr lang="es-DO" sz="1800" dirty="0">
                <a:latin typeface="Century Gothic" pitchFamily="34" charset="0"/>
              </a:rPr>
              <a:t>En casos especiales, el Comité Técnico Académico evaluará el expediente y podrá decidir según la pertinencia.</a:t>
            </a:r>
          </a:p>
        </p:txBody>
      </p:sp>
    </p:spTree>
    <p:extLst>
      <p:ext uri="{BB962C8B-B14F-4D97-AF65-F5344CB8AC3E}">
        <p14:creationId xmlns:p14="http://schemas.microsoft.com/office/powerpoint/2010/main" val="286564469"/>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4604274"/>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40. </a:t>
            </a:r>
            <a:r>
              <a:rPr lang="es-DO" sz="2000" b="1" dirty="0">
                <a:solidFill>
                  <a:schemeClr val="accent1"/>
                </a:solidFill>
                <a:latin typeface="Century Gothic" pitchFamily="34" charset="0"/>
              </a:rPr>
              <a:t>Estudiante Oyente</a:t>
            </a: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Se considera estudiante oyente a la persona que selecciona una  signatura con el propósito de adquirir conocimientos y destrezas en una  determinada disciplina de su interés.</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endParaRPr lang="es-DO" sz="2000" b="1"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a:t>
            </a:r>
            <a:r>
              <a:rPr lang="es-DO" sz="2000" dirty="0">
                <a:latin typeface="Century Gothic" pitchFamily="34" charset="0"/>
              </a:rPr>
              <a:t>Cuando se trate de personas no matriculadas, la solicitud requiere el visto bueno de la Vicerrectoría Académica. El estudiante no recibirá acreditación ni calificación por el trabajo académico realizado; sólo podrá recibir una certificación de asistencia.</a:t>
            </a:r>
          </a:p>
        </p:txBody>
      </p:sp>
    </p:spTree>
    <p:extLst>
      <p:ext uri="{BB962C8B-B14F-4D97-AF65-F5344CB8AC3E}">
        <p14:creationId xmlns:p14="http://schemas.microsoft.com/office/powerpoint/2010/main" val="400789817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493879"/>
            <a:ext cx="9237023" cy="6279989"/>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dirty="0">
                <a:solidFill>
                  <a:schemeClr val="accent1"/>
                </a:solidFill>
                <a:latin typeface="Century Gothic" pitchFamily="34" charset="0"/>
              </a:rPr>
              <a:t>Artículo 41. </a:t>
            </a:r>
            <a:r>
              <a:rPr lang="es-DO" b="1" dirty="0">
                <a:solidFill>
                  <a:schemeClr val="accent1"/>
                </a:solidFill>
                <a:latin typeface="Century Gothic" pitchFamily="34" charset="0"/>
              </a:rPr>
              <a:t>Estudiante de Intercambio</a:t>
            </a:r>
          </a:p>
          <a:p>
            <a:pPr algn="just" defTabSz="457200">
              <a:lnSpc>
                <a:spcPct val="150000"/>
              </a:lnSpc>
              <a:spcBef>
                <a:spcPct val="20000"/>
              </a:spcBef>
              <a:spcAft>
                <a:spcPts val="600"/>
              </a:spcAft>
              <a:buClr>
                <a:schemeClr val="accent2"/>
              </a:buClr>
              <a:buSzPct val="92000"/>
            </a:pPr>
            <a:r>
              <a:rPr lang="es-DO" dirty="0">
                <a:latin typeface="Century Gothic" pitchFamily="34" charset="0"/>
              </a:rPr>
              <a:t>Se considera estudiante de intercambio aquel que, matriculado en una universidad con la que UTESA haya firmado acuerdos, viene a un Recinto de UTESA con el fin de tomar determinados cursos o asignaturas dentro de los </a:t>
            </a:r>
            <a:r>
              <a:rPr lang="es-DO" dirty="0" err="1">
                <a:latin typeface="Century Gothic" pitchFamily="34" charset="0"/>
              </a:rPr>
              <a:t>Pénsums</a:t>
            </a:r>
            <a:r>
              <a:rPr lang="es-DO" dirty="0">
                <a:latin typeface="Century Gothic" pitchFamily="34" charset="0"/>
              </a:rPr>
              <a:t> oficiales de la Universidad.</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b="1" dirty="0" smtClean="0">
                <a:solidFill>
                  <a:schemeClr val="accent1"/>
                </a:solidFill>
                <a:latin typeface="Century Gothic" pitchFamily="34" charset="0"/>
              </a:rPr>
              <a:t>Párrafo </a:t>
            </a:r>
            <a:r>
              <a:rPr lang="es-DO" b="1" dirty="0">
                <a:solidFill>
                  <a:schemeClr val="accent1"/>
                </a:solidFill>
                <a:latin typeface="Century Gothic" pitchFamily="34" charset="0"/>
              </a:rPr>
              <a:t>1. </a:t>
            </a:r>
            <a:r>
              <a:rPr lang="es-DO" dirty="0">
                <a:latin typeface="Century Gothic" pitchFamily="34" charset="0"/>
              </a:rPr>
              <a:t>Al estudiante se le solicitará documentación conforme al programa que le aplique</a:t>
            </a:r>
            <a:r>
              <a:rPr lang="es-DO" dirty="0" smtClean="0">
                <a:latin typeface="Century Gothic" pitchFamily="34" charset="0"/>
              </a:rPr>
              <a:t>.</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b="1" dirty="0">
                <a:solidFill>
                  <a:schemeClr val="accent1"/>
                </a:solidFill>
                <a:latin typeface="Century Gothic" pitchFamily="34" charset="0"/>
              </a:rPr>
              <a:t>Párrafo 2. </a:t>
            </a:r>
            <a:r>
              <a:rPr lang="es-DO" dirty="0">
                <a:latin typeface="Century Gothic" pitchFamily="34" charset="0"/>
              </a:rPr>
              <a:t>El tratamiento académico que se le dará al estudiante de intercambio estará sujeto al convenio o acuerdo firmado con la Institución de origen</a:t>
            </a:r>
            <a:r>
              <a:rPr lang="es-DO" dirty="0" smtClean="0">
                <a:latin typeface="Century Gothic" pitchFamily="34" charset="0"/>
              </a:rPr>
              <a:t>.</a:t>
            </a:r>
            <a:endParaRPr lang="es-DO" dirty="0">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b="1" dirty="0">
                <a:solidFill>
                  <a:schemeClr val="accent1"/>
                </a:solidFill>
                <a:latin typeface="Century Gothic" pitchFamily="34" charset="0"/>
              </a:rPr>
              <a:t>Párrafo 3. </a:t>
            </a:r>
            <a:r>
              <a:rPr lang="es-DO" dirty="0">
                <a:latin typeface="Century Gothic" pitchFamily="34" charset="0"/>
              </a:rPr>
              <a:t>Al estudiante se le oficializa su inscripción asignándole una matrícula transitoria, y, al concluir el programa, se le expide una certificación con sus calificaciones</a:t>
            </a:r>
            <a:r>
              <a:rPr lang="es-DO" dirty="0" smtClean="0">
                <a:latin typeface="Century Gothic" pitchFamily="34" charset="0"/>
              </a:rPr>
              <a:t>.</a:t>
            </a:r>
            <a:endParaRPr lang="es-DO" dirty="0">
              <a:latin typeface="Century Gothic" pitchFamily="34" charset="0"/>
            </a:endParaRPr>
          </a:p>
        </p:txBody>
      </p:sp>
    </p:spTree>
    <p:extLst>
      <p:ext uri="{BB962C8B-B14F-4D97-AF65-F5344CB8AC3E}">
        <p14:creationId xmlns:p14="http://schemas.microsoft.com/office/powerpoint/2010/main" val="4186499213"/>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07115" y="5476052"/>
            <a:ext cx="8291771" cy="689514"/>
          </a:xfrm>
        </p:spPr>
        <p:txBody>
          <a:bodyPr>
            <a:normAutofit fontScale="90000"/>
          </a:bodyPr>
          <a:lstStyle/>
          <a:p>
            <a:pPr algn="ctr"/>
            <a:r>
              <a:rPr lang="es-DO" sz="3600" b="1" dirty="0" smtClean="0">
                <a:solidFill>
                  <a:schemeClr val="bg1"/>
                </a:solidFill>
                <a:latin typeface="Century Gothic" pitchFamily="34" charset="0"/>
              </a:rPr>
              <a:t>Capítulo VIII - De </a:t>
            </a:r>
            <a:r>
              <a:rPr lang="es-DO" sz="3600" b="1" dirty="0">
                <a:solidFill>
                  <a:schemeClr val="bg1"/>
                </a:solidFill>
                <a:latin typeface="Century Gothic" pitchFamily="34" charset="0"/>
              </a:rPr>
              <a:t>las </a:t>
            </a:r>
            <a:r>
              <a:rPr lang="es-DO" sz="3600" b="1" dirty="0" smtClean="0">
                <a:solidFill>
                  <a:schemeClr val="bg1"/>
                </a:solidFill>
                <a:latin typeface="Century Gothic" pitchFamily="34" charset="0"/>
              </a:rPr>
              <a:t>Inscripciones</a:t>
            </a:r>
            <a:endParaRPr lang="es-DO" sz="3600" dirty="0">
              <a:solidFill>
                <a:schemeClr val="bg1"/>
              </a:solidFill>
              <a:latin typeface="Century Gothic"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8694" b="8145"/>
          <a:stretch/>
        </p:blipFill>
        <p:spPr bwMode="auto">
          <a:xfrm>
            <a:off x="381000" y="608945"/>
            <a:ext cx="9154886" cy="446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46391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b="1" dirty="0" smtClean="0">
                <a:latin typeface="Century Gothic" pitchFamily="34" charset="0"/>
              </a:rPr>
              <a:t>Capítulo </a:t>
            </a:r>
            <a:r>
              <a:rPr lang="es-DO" b="1" dirty="0">
                <a:latin typeface="Century Gothic" pitchFamily="34" charset="0"/>
              </a:rPr>
              <a:t>VIII - De las Inscripciones </a:t>
            </a:r>
            <a:endParaRPr lang="es-DO" dirty="0">
              <a:latin typeface="Century Gothic" pitchFamily="34" charset="0"/>
            </a:endParaRPr>
          </a:p>
        </p:txBody>
      </p:sp>
      <p:sp>
        <p:nvSpPr>
          <p:cNvPr id="3" name="2 Rectángulo"/>
          <p:cNvSpPr/>
          <p:nvPr/>
        </p:nvSpPr>
        <p:spPr>
          <a:xfrm>
            <a:off x="334489" y="1633904"/>
            <a:ext cx="9237023" cy="4192045"/>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100" b="1" dirty="0">
                <a:solidFill>
                  <a:schemeClr val="accent1"/>
                </a:solidFill>
                <a:latin typeface="Century Gothic" pitchFamily="34" charset="0"/>
              </a:rPr>
              <a:t>Artículo 46. </a:t>
            </a:r>
            <a:r>
              <a:rPr lang="es-DO" sz="2100" dirty="0">
                <a:latin typeface="Century Gothic" pitchFamily="34" charset="0"/>
              </a:rPr>
              <a:t>Los estudiantes de nuevo ingreso, reingreso, transferidos, e </a:t>
            </a:r>
            <a:r>
              <a:rPr lang="es-DO" sz="2100" dirty="0" err="1">
                <a:latin typeface="Century Gothic" pitchFamily="34" charset="0"/>
              </a:rPr>
              <a:t>intertransferidos</a:t>
            </a:r>
            <a:r>
              <a:rPr lang="es-DO" sz="2100" dirty="0">
                <a:latin typeface="Century Gothic" pitchFamily="34" charset="0"/>
              </a:rPr>
              <a:t> deben cumplir con los requisitos de admisión establecidos en este Reglamento</a:t>
            </a:r>
            <a:r>
              <a:rPr lang="es-DO" sz="2100" dirty="0" smtClean="0">
                <a:latin typeface="Century Gothic" pitchFamily="34" charset="0"/>
              </a:rPr>
              <a:t>.</a:t>
            </a:r>
            <a:endParaRPr lang="es-DO" sz="2100" b="1" dirty="0">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100" b="1" dirty="0">
                <a:solidFill>
                  <a:schemeClr val="accent1"/>
                </a:solidFill>
                <a:latin typeface="Century Gothic" pitchFamily="34" charset="0"/>
              </a:rPr>
              <a:t>Artículo 47. </a:t>
            </a:r>
            <a:r>
              <a:rPr lang="es-DO" sz="2100" dirty="0">
                <a:latin typeface="Century Gothic" pitchFamily="34" charset="0"/>
              </a:rPr>
              <a:t>Las inscripciones se realizan y desarrollan en las fechas indicadas en el Calendario Académico de la Universidad</a:t>
            </a:r>
            <a:r>
              <a:rPr lang="es-DO" sz="2100" dirty="0" smtClean="0">
                <a:latin typeface="Century Gothic" pitchFamily="34" charset="0"/>
              </a:rPr>
              <a:t>.</a:t>
            </a:r>
            <a:endParaRPr lang="es-DO" sz="2100" b="1"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100" b="1" dirty="0">
                <a:solidFill>
                  <a:schemeClr val="accent1"/>
                </a:solidFill>
                <a:latin typeface="Century Gothic" pitchFamily="34" charset="0"/>
              </a:rPr>
              <a:t>Artículo 48. </a:t>
            </a:r>
            <a:r>
              <a:rPr lang="es-DO" sz="2100" dirty="0">
                <a:latin typeface="Century Gothic" pitchFamily="34" charset="0"/>
              </a:rPr>
              <a:t>El estudiante que cursa asignaturas de cuatrimestres diferentes, se considera inscrito en el cuatrimestre en el que tiene mayor número de asignaturas.</a:t>
            </a:r>
          </a:p>
        </p:txBody>
      </p:sp>
    </p:spTree>
    <p:extLst>
      <p:ext uri="{BB962C8B-B14F-4D97-AF65-F5344CB8AC3E}">
        <p14:creationId xmlns:p14="http://schemas.microsoft.com/office/powerpoint/2010/main" val="3082201871"/>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b="1" dirty="0" smtClean="0">
                <a:latin typeface="Century Gothic" pitchFamily="34" charset="0"/>
              </a:rPr>
              <a:t>Capítulo </a:t>
            </a:r>
            <a:r>
              <a:rPr lang="es-DO" b="1" dirty="0">
                <a:latin typeface="Century Gothic" pitchFamily="34" charset="0"/>
              </a:rPr>
              <a:t>VIII - De las Inscripciones </a:t>
            </a:r>
            <a:endParaRPr lang="es-DO" dirty="0">
              <a:latin typeface="Century Gothic" pitchFamily="34" charset="0"/>
            </a:endParaRPr>
          </a:p>
        </p:txBody>
      </p:sp>
      <p:sp>
        <p:nvSpPr>
          <p:cNvPr id="3" name="2 Rectángulo"/>
          <p:cNvSpPr/>
          <p:nvPr/>
        </p:nvSpPr>
        <p:spPr>
          <a:xfrm>
            <a:off x="334489" y="1633904"/>
            <a:ext cx="9237023" cy="4676793"/>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100" dirty="0">
                <a:solidFill>
                  <a:schemeClr val="accent1"/>
                </a:solidFill>
                <a:latin typeface="Century Gothic" pitchFamily="34" charset="0"/>
              </a:rPr>
              <a:t>Artículo 49. </a:t>
            </a:r>
            <a:r>
              <a:rPr lang="es-DO" sz="2100" b="1" dirty="0">
                <a:solidFill>
                  <a:schemeClr val="accent1"/>
                </a:solidFill>
                <a:latin typeface="Century Gothic" pitchFamily="34" charset="0"/>
              </a:rPr>
              <a:t>La Preselección</a:t>
            </a:r>
          </a:p>
          <a:p>
            <a:pPr algn="just" defTabSz="457200">
              <a:lnSpc>
                <a:spcPct val="150000"/>
              </a:lnSpc>
              <a:spcBef>
                <a:spcPct val="20000"/>
              </a:spcBef>
              <a:spcAft>
                <a:spcPts val="600"/>
              </a:spcAft>
              <a:buClr>
                <a:schemeClr val="accent2"/>
              </a:buClr>
              <a:buSzPct val="92000"/>
            </a:pPr>
            <a:r>
              <a:rPr lang="es-DO" sz="2100" dirty="0">
                <a:latin typeface="Century Gothic" pitchFamily="34" charset="0"/>
              </a:rPr>
              <a:t>La Pre-selección es el proceso que deben seguir los estudiantes, antes de su inscripción, para seleccionar las asignaturas que desean cursar en el cuatrimestre siguiente. Se realiza en la fecha establecida en el Calendario Académico de la Universidad.</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100" b="1" dirty="0" smtClean="0">
                <a:solidFill>
                  <a:schemeClr val="accent1"/>
                </a:solidFill>
                <a:latin typeface="Century Gothic" pitchFamily="34" charset="0"/>
              </a:rPr>
              <a:t>Párrafo </a:t>
            </a:r>
            <a:r>
              <a:rPr lang="es-DO" sz="2100" b="1" dirty="0">
                <a:solidFill>
                  <a:schemeClr val="accent1"/>
                </a:solidFill>
                <a:latin typeface="Century Gothic" pitchFamily="34" charset="0"/>
              </a:rPr>
              <a:t>1. </a:t>
            </a:r>
            <a:r>
              <a:rPr lang="es-DO" sz="2100" dirty="0">
                <a:latin typeface="Century Gothic" pitchFamily="34" charset="0"/>
              </a:rPr>
              <a:t>Los estudiantes pueden realizar modificaciones en la Preselección, bien en línea a través de su número de usuario, o de manera presencial, durante la semana anterior a las inscripciones o en el período de la inscripción definitiva.</a:t>
            </a:r>
          </a:p>
        </p:txBody>
      </p:sp>
    </p:spTree>
    <p:extLst>
      <p:ext uri="{BB962C8B-B14F-4D97-AF65-F5344CB8AC3E}">
        <p14:creationId xmlns:p14="http://schemas.microsoft.com/office/powerpoint/2010/main" val="410138359"/>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b="1" dirty="0" smtClean="0">
                <a:latin typeface="Century Gothic" pitchFamily="34" charset="0"/>
              </a:rPr>
              <a:t>Capítulo </a:t>
            </a:r>
            <a:r>
              <a:rPr lang="es-DO" b="1" dirty="0">
                <a:latin typeface="Century Gothic" pitchFamily="34" charset="0"/>
              </a:rPr>
              <a:t>VIII - De las Inscripciones </a:t>
            </a:r>
            <a:endParaRPr lang="es-DO" dirty="0">
              <a:latin typeface="Century Gothic" pitchFamily="34" charset="0"/>
            </a:endParaRPr>
          </a:p>
        </p:txBody>
      </p:sp>
      <p:sp>
        <p:nvSpPr>
          <p:cNvPr id="3" name="2 Rectángulo"/>
          <p:cNvSpPr/>
          <p:nvPr/>
        </p:nvSpPr>
        <p:spPr>
          <a:xfrm>
            <a:off x="334489" y="1277654"/>
            <a:ext cx="9237023" cy="5527603"/>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50</a:t>
            </a:r>
            <a:r>
              <a:rPr lang="es-DO" sz="2000" b="1" dirty="0">
                <a:solidFill>
                  <a:schemeClr val="accent1"/>
                </a:solidFill>
                <a:latin typeface="Century Gothic" pitchFamily="34" charset="0"/>
              </a:rPr>
              <a:t>. Inscripción de asignatura por Tutoría</a:t>
            </a: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Es una inscripción especial establecida cuando no se le oferten al estudiante asignaturas que pueda cursar en la programación regular del cuatrimestre</a:t>
            </a:r>
            <a:r>
              <a:rPr lang="es-DO" sz="2000" dirty="0" smtClean="0">
                <a:latin typeface="Century Gothic" pitchFamily="34" charset="0"/>
              </a:rPr>
              <a:t>.</a:t>
            </a:r>
            <a:endParaRPr lang="es-DO" sz="2000" dirty="0">
              <a:solidFill>
                <a:schemeClr val="accent1"/>
              </a:solidFill>
              <a:latin typeface="Century Gothic" pitchFamily="34" charset="0"/>
            </a:endParaRP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El estudiante tiene la opción de solicitar una asignatura por tutoría cuando se le oferte sólo una asignatura en los programas regulares; si no se le ofrece ninguna, puede llevar hasta dos</a:t>
            </a:r>
            <a:r>
              <a:rPr lang="es-DO" sz="2000" dirty="0" smtClean="0">
                <a:latin typeface="Century Gothic" pitchFamily="34" charset="0"/>
              </a:rPr>
              <a:t>.</a:t>
            </a:r>
            <a:endParaRPr lang="es-DO" sz="2000" dirty="0">
              <a:latin typeface="Century Gothic" pitchFamily="34" charset="0"/>
            </a:endParaRP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En caso de que le falten tres asignaturas para concluir el </a:t>
            </a:r>
            <a:r>
              <a:rPr lang="es-DO" sz="2000" dirty="0" err="1">
                <a:latin typeface="Century Gothic" pitchFamily="34" charset="0"/>
              </a:rPr>
              <a:t>pénsum</a:t>
            </a:r>
            <a:r>
              <a:rPr lang="es-DO" sz="2000" dirty="0">
                <a:latin typeface="Century Gothic" pitchFamily="34" charset="0"/>
              </a:rPr>
              <a:t>, y la Universidad sólo le ofrezca una o dos asignaturas en el programa regular, las faltantes las podrá tomar por tutoría, siempre que cumpla con los requerimientos establecidos.</a:t>
            </a:r>
          </a:p>
        </p:txBody>
      </p:sp>
    </p:spTree>
    <p:extLst>
      <p:ext uri="{BB962C8B-B14F-4D97-AF65-F5344CB8AC3E}">
        <p14:creationId xmlns:p14="http://schemas.microsoft.com/office/powerpoint/2010/main" val="4273822234"/>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sz="2400" b="1" dirty="0">
                <a:latin typeface="Century Gothic" pitchFamily="34" charset="0"/>
              </a:rPr>
              <a:t>Artículo 50. Inscripción de asignatura por Tutoría</a:t>
            </a:r>
          </a:p>
        </p:txBody>
      </p:sp>
      <p:sp>
        <p:nvSpPr>
          <p:cNvPr id="3" name="2 Rectángulo"/>
          <p:cNvSpPr/>
          <p:nvPr/>
        </p:nvSpPr>
        <p:spPr>
          <a:xfrm>
            <a:off x="334489" y="1384529"/>
            <a:ext cx="9237023" cy="4062651"/>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1. </a:t>
            </a:r>
            <a:r>
              <a:rPr lang="es-DO" sz="2000" dirty="0">
                <a:solidFill>
                  <a:schemeClr val="tx1">
                    <a:lumMod val="85000"/>
                    <a:lumOff val="15000"/>
                  </a:schemeClr>
                </a:solidFill>
                <a:latin typeface="Century Gothic" pitchFamily="34" charset="0"/>
              </a:rPr>
              <a:t>La Vicerrectoría Académica autorizará o no la asignatura por tutoría previa coordinación con la Dirección de Registro y la Dirección de Carrera o del Departamento Académico, conforme a la complejidad de la asignatura (Talleres, laboratorios, número de créditos, práctica de campo).</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endParaRPr lang="es-DO" sz="20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2. </a:t>
            </a:r>
            <a:r>
              <a:rPr lang="es-DO" sz="2000" dirty="0">
                <a:solidFill>
                  <a:schemeClr val="tx1">
                    <a:lumMod val="85000"/>
                    <a:lumOff val="15000"/>
                  </a:schemeClr>
                </a:solidFill>
                <a:latin typeface="Century Gothic" pitchFamily="34" charset="0"/>
              </a:rPr>
              <a:t>El profesor asignado podrá seleccionar las asignaturas bajo la modalidad virtual o presencial.</a:t>
            </a:r>
          </a:p>
        </p:txBody>
      </p:sp>
    </p:spTree>
    <p:extLst>
      <p:ext uri="{BB962C8B-B14F-4D97-AF65-F5344CB8AC3E}">
        <p14:creationId xmlns:p14="http://schemas.microsoft.com/office/powerpoint/2010/main" val="1684090903"/>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ES" b="1" dirty="0">
                <a:latin typeface="Century Gothic" pitchFamily="34" charset="0"/>
              </a:rPr>
              <a:t>Unidad </a:t>
            </a:r>
            <a:r>
              <a:rPr lang="es-ES" b="1" dirty="0" smtClean="0">
                <a:latin typeface="Century Gothic" pitchFamily="34" charset="0"/>
              </a:rPr>
              <a:t>II - Reglamento  Académico</a:t>
            </a:r>
            <a:endParaRPr lang="es-DO" dirty="0">
              <a:latin typeface="Century Gothic" pitchFamily="34" charset="0"/>
            </a:endParaRPr>
          </a:p>
        </p:txBody>
      </p:sp>
      <p:sp>
        <p:nvSpPr>
          <p:cNvPr id="3" name="2 Rectángulo"/>
          <p:cNvSpPr/>
          <p:nvPr/>
        </p:nvSpPr>
        <p:spPr>
          <a:xfrm>
            <a:off x="334489" y="1396404"/>
            <a:ext cx="9237023" cy="5296771"/>
          </a:xfrm>
          <a:prstGeom prst="rect">
            <a:avLst/>
          </a:prstGeom>
        </p:spPr>
        <p:txBody>
          <a:bodyPr wrap="square">
            <a:spAutoFit/>
          </a:bodyPr>
          <a:lstStyle/>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latin typeface="Century Gothic" pitchFamily="34" charset="0"/>
              </a:rPr>
              <a:t>Aspectos Generales, Índice</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VI: </a:t>
            </a:r>
            <a:r>
              <a:rPr lang="es-DO" sz="2000" dirty="0">
                <a:latin typeface="Century Gothic" pitchFamily="34" charset="0"/>
              </a:rPr>
              <a:t>De los Estudiantes </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VIII: </a:t>
            </a:r>
            <a:r>
              <a:rPr lang="es-DO" sz="2000" dirty="0">
                <a:latin typeface="Century Gothic" pitchFamily="34" charset="0"/>
              </a:rPr>
              <a:t>De las Inscripciones </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IX: </a:t>
            </a:r>
            <a:r>
              <a:rPr lang="es-DO" sz="2000" dirty="0">
                <a:latin typeface="Century Gothic" pitchFamily="34" charset="0"/>
              </a:rPr>
              <a:t>Colación y Convalidaciones </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X: </a:t>
            </a:r>
            <a:r>
              <a:rPr lang="es-DO" sz="2000" dirty="0">
                <a:latin typeface="Century Gothic" pitchFamily="34" charset="0"/>
              </a:rPr>
              <a:t>Sistema de Evaluación Académica </a:t>
            </a:r>
            <a:endParaRPr lang="es-DO" sz="2000" dirty="0" smtClean="0">
              <a:latin typeface="Century Gothic" pitchFamily="34" charset="0"/>
            </a:endParaRP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XI: </a:t>
            </a:r>
            <a:r>
              <a:rPr lang="es-DO" sz="2000" dirty="0">
                <a:latin typeface="Century Gothic" pitchFamily="34" charset="0"/>
              </a:rPr>
              <a:t>Condición Académica</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XII: </a:t>
            </a:r>
            <a:r>
              <a:rPr lang="es-DO" sz="2000" dirty="0">
                <a:latin typeface="Century Gothic" pitchFamily="34" charset="0"/>
              </a:rPr>
              <a:t>Requisitos para la Obtención del Título </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XIII: </a:t>
            </a:r>
            <a:r>
              <a:rPr lang="es-DO" sz="2000" dirty="0">
                <a:latin typeface="Century Gothic" pitchFamily="34" charset="0"/>
              </a:rPr>
              <a:t>De los Honores </a:t>
            </a:r>
          </a:p>
          <a:p>
            <a:pPr marL="342900" indent="-342900" algn="just" defTabSz="457200">
              <a:lnSpc>
                <a:spcPct val="150000"/>
              </a:lnSpc>
              <a:spcBef>
                <a:spcPct val="20000"/>
              </a:spcBef>
              <a:spcAft>
                <a:spcPts val="600"/>
              </a:spcAft>
              <a:buClr>
                <a:schemeClr val="accent2"/>
              </a:buClr>
              <a:buSzPct val="92000"/>
              <a:buFont typeface="Wingdings" pitchFamily="2" charset="2"/>
              <a:buChar char="§"/>
            </a:pPr>
            <a:r>
              <a:rPr lang="es-DO" sz="2000" dirty="0">
                <a:solidFill>
                  <a:schemeClr val="accent1"/>
                </a:solidFill>
                <a:latin typeface="Century Gothic" pitchFamily="34" charset="0"/>
              </a:rPr>
              <a:t>Capítulo XIV: </a:t>
            </a:r>
            <a:r>
              <a:rPr lang="es-DO" sz="2000" dirty="0" smtClean="0">
                <a:latin typeface="Century Gothic" pitchFamily="34" charset="0"/>
              </a:rPr>
              <a:t>Disposiciones</a:t>
            </a:r>
            <a:endParaRPr lang="es-DO" sz="2000" dirty="0">
              <a:latin typeface="Century Gothic" pitchFamily="34" charset="0"/>
            </a:endParaRPr>
          </a:p>
        </p:txBody>
      </p:sp>
    </p:spTree>
    <p:extLst>
      <p:ext uri="{BB962C8B-B14F-4D97-AF65-F5344CB8AC3E}">
        <p14:creationId xmlns:p14="http://schemas.microsoft.com/office/powerpoint/2010/main" val="2802882501"/>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r>
              <a:rPr lang="es-ES" sz="2000" dirty="0">
                <a:solidFill>
                  <a:schemeClr val="accent1"/>
                </a:solidFill>
                <a:latin typeface="Century Gothic" pitchFamily="34" charset="0"/>
              </a:rPr>
              <a:t>Artículo 51. </a:t>
            </a:r>
            <a:r>
              <a:rPr lang="es-ES" sz="2000" b="1" dirty="0">
                <a:solidFill>
                  <a:schemeClr val="accent1"/>
                </a:solidFill>
                <a:latin typeface="Century Gothic" pitchFamily="34" charset="0"/>
              </a:rPr>
              <a:t>Retiro de Asignaturas</a:t>
            </a:r>
            <a:endParaRPr lang="es-US" sz="2000" b="1" dirty="0">
              <a:solidFill>
                <a:schemeClr val="accent1"/>
              </a:solidFill>
              <a:latin typeface="Century Gothic" pitchFamily="34" charset="0"/>
            </a:endParaRPr>
          </a:p>
          <a:p>
            <a:pPr marL="0" indent="0" algn="just">
              <a:buNone/>
            </a:pPr>
            <a:r>
              <a:rPr lang="es-ES" sz="1700" dirty="0">
                <a:solidFill>
                  <a:schemeClr val="tx1"/>
                </a:solidFill>
                <a:latin typeface="Century Gothic" pitchFamily="34" charset="0"/>
              </a:rPr>
              <a:t>El retiro de una asignatura es una opción que se le ofrece al estudiante para suprimir de su inscripción materias previamente seleccionadas.</a:t>
            </a:r>
          </a:p>
          <a:p>
            <a:pPr marL="0" indent="0" algn="just">
              <a:buNone/>
            </a:pPr>
            <a:endParaRPr lang="es-US" sz="1700" dirty="0">
              <a:solidFill>
                <a:schemeClr val="tx1"/>
              </a:solidFill>
              <a:latin typeface="Century Gothic" pitchFamily="34" charset="0"/>
            </a:endParaRPr>
          </a:p>
          <a:p>
            <a:pPr marL="0" indent="0" algn="just">
              <a:buNone/>
            </a:pPr>
            <a:r>
              <a:rPr lang="es-ES" sz="1700" dirty="0">
                <a:solidFill>
                  <a:schemeClr val="tx1"/>
                </a:solidFill>
                <a:latin typeface="Century Gothic" pitchFamily="34" charset="0"/>
              </a:rPr>
              <a:t>El estudiante tiene las siguientes opciones para retirar:</a:t>
            </a:r>
          </a:p>
          <a:p>
            <a:pPr marL="0" indent="0" algn="just">
              <a:buNone/>
            </a:pPr>
            <a:endParaRPr lang="es-US" sz="1700" dirty="0">
              <a:solidFill>
                <a:schemeClr val="tx1"/>
              </a:solidFill>
              <a:latin typeface="Century Gothic" pitchFamily="34" charset="0"/>
            </a:endParaRPr>
          </a:p>
          <a:p>
            <a:pPr marL="0" indent="0" algn="just">
              <a:buNone/>
            </a:pPr>
            <a:r>
              <a:rPr lang="es-ES" sz="1700" b="1" dirty="0" smtClean="0">
                <a:solidFill>
                  <a:schemeClr val="accent1"/>
                </a:solidFill>
                <a:latin typeface="Century Gothic" pitchFamily="34" charset="0"/>
              </a:rPr>
              <a:t>1</a:t>
            </a:r>
            <a:r>
              <a:rPr lang="es-ES" sz="2000" b="1" dirty="0">
                <a:solidFill>
                  <a:schemeClr val="accent1"/>
                </a:solidFill>
                <a:latin typeface="Century Gothic" pitchFamily="34" charset="0"/>
              </a:rPr>
              <a:t>. </a:t>
            </a:r>
            <a:r>
              <a:rPr lang="es-ES" sz="1700" b="1" dirty="0">
                <a:solidFill>
                  <a:schemeClr val="accent1"/>
                </a:solidFill>
                <a:latin typeface="Century Gothic" pitchFamily="34" charset="0"/>
              </a:rPr>
              <a:t>Presencial: </a:t>
            </a:r>
            <a:r>
              <a:rPr lang="es-ES" sz="1700" dirty="0">
                <a:solidFill>
                  <a:schemeClr val="tx1"/>
                </a:solidFill>
                <a:latin typeface="Century Gothic" pitchFamily="34" charset="0"/>
              </a:rPr>
              <a:t>hasta la primera semana después de iniciada la docencia, pagando el 50% de los créditos de la asignatura  en el momento del retiro. La asignatura retirada no aparecerá en el Récord de Calificaciones</a:t>
            </a:r>
          </a:p>
          <a:p>
            <a:pPr marL="0" indent="0" algn="just">
              <a:buNone/>
            </a:pPr>
            <a:endParaRPr lang="es-US" sz="1700" dirty="0">
              <a:solidFill>
                <a:schemeClr val="tx1"/>
              </a:solidFill>
              <a:latin typeface="Century Gothic" pitchFamily="34" charset="0"/>
            </a:endParaRPr>
          </a:p>
          <a:p>
            <a:pPr marL="0" indent="0" algn="just">
              <a:lnSpc>
                <a:spcPct val="110000"/>
              </a:lnSpc>
              <a:buNone/>
            </a:pPr>
            <a:r>
              <a:rPr lang="es-ES" sz="1700" b="1" dirty="0">
                <a:solidFill>
                  <a:schemeClr val="accent1"/>
                </a:solidFill>
                <a:latin typeface="Century Gothic" pitchFamily="34" charset="0"/>
              </a:rPr>
              <a:t>2. En línea: </a:t>
            </a:r>
            <a:r>
              <a:rPr lang="es-ES" sz="1700" dirty="0">
                <a:solidFill>
                  <a:schemeClr val="tx1"/>
                </a:solidFill>
                <a:latin typeface="Century Gothic" pitchFamily="34" charset="0"/>
              </a:rPr>
              <a:t>a partir de la segunda semana de iniciada la docencia, hasta una semana antes de la segunda prueba parcial. En este caso, debe pagar el costo total de los créditos. La asignatura retirada aparecerá con la letra R, en el reporte de calificaciones.</a:t>
            </a:r>
          </a:p>
          <a:p>
            <a:pPr algn="just"/>
            <a:endParaRPr lang="es-US" sz="1700" dirty="0">
              <a:solidFill>
                <a:schemeClr val="tx1"/>
              </a:solidFill>
              <a:latin typeface="Century Gothic" pitchFamily="34" charset="0"/>
            </a:endParaRPr>
          </a:p>
          <a:p>
            <a:pPr algn="just"/>
            <a:r>
              <a:rPr lang="es-ES" sz="1700" b="1" dirty="0">
                <a:solidFill>
                  <a:schemeClr val="accent1"/>
                </a:solidFill>
                <a:latin typeface="Century Gothic" pitchFamily="34" charset="0"/>
              </a:rPr>
              <a:t>Párrafo 1. </a:t>
            </a:r>
            <a:r>
              <a:rPr lang="es-ES" sz="1700" dirty="0">
                <a:solidFill>
                  <a:schemeClr val="tx1"/>
                </a:solidFill>
                <a:latin typeface="Century Gothic" pitchFamily="34" charset="0"/>
              </a:rPr>
              <a:t>Para un estudiante graduarse con honores académicos, no podrá retirar más de cinco asignaturas a lo largo de la duración de su carrera.</a:t>
            </a:r>
            <a:endParaRPr lang="es-US" sz="1700" dirty="0">
              <a:solidFill>
                <a:schemeClr val="tx1"/>
              </a:solidFill>
              <a:latin typeface="Century Gothic" pitchFamily="34" charset="0"/>
            </a:endParaRPr>
          </a:p>
          <a:p>
            <a:endParaRPr lang="es-DO" sz="1050" dirty="0">
              <a:latin typeface="Century Gothic" pitchFamily="34" charset="0"/>
            </a:endParaRPr>
          </a:p>
        </p:txBody>
      </p:sp>
    </p:spTree>
    <p:extLst>
      <p:ext uri="{BB962C8B-B14F-4D97-AF65-F5344CB8AC3E}">
        <p14:creationId xmlns:p14="http://schemas.microsoft.com/office/powerpoint/2010/main" val="3162776667"/>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r>
              <a:rPr lang="es-DO" sz="2000" b="1" dirty="0">
                <a:solidFill>
                  <a:schemeClr val="accent1"/>
                </a:solidFill>
                <a:latin typeface="Century Gothic" pitchFamily="34" charset="0"/>
              </a:rPr>
              <a:t>Artículo 52. </a:t>
            </a:r>
            <a:r>
              <a:rPr lang="es-DO" sz="2000" dirty="0">
                <a:solidFill>
                  <a:schemeClr val="tx1"/>
                </a:solidFill>
                <a:latin typeface="Century Gothic" pitchFamily="34" charset="0"/>
              </a:rPr>
              <a:t>El sistema retira las asignaturas al estudiante que </a:t>
            </a:r>
            <a:r>
              <a:rPr lang="es-DO" sz="2000" b="1" dirty="0">
                <a:solidFill>
                  <a:schemeClr val="accent1"/>
                </a:solidFill>
                <a:latin typeface="Century Gothic" pitchFamily="34" charset="0"/>
              </a:rPr>
              <a:t>no toma las tres pruebas parciales</a:t>
            </a:r>
            <a:r>
              <a:rPr lang="es-DO" sz="2000" dirty="0">
                <a:solidFill>
                  <a:schemeClr val="tx1"/>
                </a:solidFill>
                <a:latin typeface="Century Gothic" pitchFamily="34" charset="0"/>
              </a:rPr>
              <a:t> establecidas por la Universidad. Sin embargo, en ese caso, el estudiante tendrá que realizar el pago total de los créditos. Si se tratara de asignaturas con </a:t>
            </a:r>
            <a:r>
              <a:rPr lang="es-DO" sz="2000" dirty="0" err="1">
                <a:solidFill>
                  <a:schemeClr val="tx1"/>
                </a:solidFill>
                <a:latin typeface="Century Gothic" pitchFamily="34" charset="0"/>
              </a:rPr>
              <a:t>co</a:t>
            </a:r>
            <a:r>
              <a:rPr lang="es-DO" sz="2000" dirty="0">
                <a:solidFill>
                  <a:schemeClr val="tx1"/>
                </a:solidFill>
                <a:latin typeface="Century Gothic" pitchFamily="34" charset="0"/>
              </a:rPr>
              <a:t>-requisitos, la disposición anterior afectará a ambas asignaturas.</a:t>
            </a:r>
          </a:p>
          <a:p>
            <a:pPr algn="just"/>
            <a:endParaRPr lang="es-DO" sz="2000" dirty="0">
              <a:solidFill>
                <a:schemeClr val="accent1"/>
              </a:solidFill>
              <a:latin typeface="Century Gothic" pitchFamily="34" charset="0"/>
            </a:endParaRPr>
          </a:p>
          <a:p>
            <a:pPr algn="just"/>
            <a:r>
              <a:rPr lang="es-DO" sz="2000" b="1" dirty="0">
                <a:solidFill>
                  <a:schemeClr val="accent1"/>
                </a:solidFill>
                <a:latin typeface="Century Gothic" pitchFamily="34" charset="0"/>
              </a:rPr>
              <a:t>Artículo 53. </a:t>
            </a:r>
            <a:r>
              <a:rPr lang="es-DO" sz="2000" b="1" dirty="0">
                <a:solidFill>
                  <a:schemeClr val="tx1">
                    <a:lumMod val="85000"/>
                    <a:lumOff val="15000"/>
                  </a:schemeClr>
                </a:solidFill>
                <a:latin typeface="Century Gothic" pitchFamily="34" charset="0"/>
              </a:rPr>
              <a:t>En el caso de que el estudiante haya tomado, solamente, la primera prueba parcial, y no haya retirado la asignatura en el tiempo establecido para ello, esa asignatura aparecerá reportada con la calificación F.</a:t>
            </a:r>
          </a:p>
          <a:p>
            <a:pPr algn="just"/>
            <a:endParaRPr lang="es-DO" sz="2000" dirty="0">
              <a:solidFill>
                <a:schemeClr val="accent1"/>
              </a:solidFill>
              <a:latin typeface="Century Gothic" pitchFamily="34" charset="0"/>
            </a:endParaRPr>
          </a:p>
          <a:p>
            <a:pPr algn="just"/>
            <a:r>
              <a:rPr lang="es-DO" sz="2000" b="1" dirty="0">
                <a:solidFill>
                  <a:schemeClr val="accent1"/>
                </a:solidFill>
                <a:latin typeface="Century Gothic" pitchFamily="34" charset="0"/>
              </a:rPr>
              <a:t>Artículo 54. </a:t>
            </a:r>
            <a:r>
              <a:rPr lang="es-DO" sz="2000" dirty="0">
                <a:solidFill>
                  <a:schemeClr val="tx1"/>
                </a:solidFill>
                <a:latin typeface="Century Gothic" pitchFamily="34" charset="0"/>
              </a:rPr>
              <a:t>Una asignatura con Co-requisito, si se retira, debe hacerse con el Co-requisito correspondiente</a:t>
            </a:r>
            <a:r>
              <a:rPr lang="es-DO" sz="2000" dirty="0" smtClean="0">
                <a:solidFill>
                  <a:schemeClr val="tx1"/>
                </a:solidFill>
                <a:latin typeface="Century Gothic" pitchFamily="34" charset="0"/>
              </a:rPr>
              <a:t>.</a:t>
            </a:r>
            <a:endParaRPr lang="es-DO" sz="1050" dirty="0">
              <a:latin typeface="Century Gothic" pitchFamily="34" charset="0"/>
            </a:endParaRPr>
          </a:p>
        </p:txBody>
      </p:sp>
    </p:spTree>
    <p:extLst>
      <p:ext uri="{BB962C8B-B14F-4D97-AF65-F5344CB8AC3E}">
        <p14:creationId xmlns:p14="http://schemas.microsoft.com/office/powerpoint/2010/main" val="1299514757"/>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ES" b="1" dirty="0">
                <a:latin typeface="Century Gothic" pitchFamily="34" charset="0"/>
              </a:rPr>
              <a:t>Capítulo IX </a:t>
            </a:r>
            <a:r>
              <a:rPr lang="es-ES" b="1" dirty="0" smtClean="0">
                <a:latin typeface="Century Gothic" pitchFamily="34" charset="0"/>
              </a:rPr>
              <a:t>- Colación </a:t>
            </a:r>
            <a:r>
              <a:rPr lang="es-ES" b="1" dirty="0">
                <a:latin typeface="Century Gothic" pitchFamily="34" charset="0"/>
              </a:rPr>
              <a:t>y </a:t>
            </a:r>
            <a:r>
              <a:rPr lang="es-ES" b="1" dirty="0" smtClean="0">
                <a:latin typeface="Century Gothic" pitchFamily="34" charset="0"/>
              </a:rPr>
              <a:t>Convalidación</a:t>
            </a:r>
            <a:endParaRPr lang="es-DO" dirty="0">
              <a:latin typeface="Century Gothic" pitchFamily="34" charset="0"/>
            </a:endParaRPr>
          </a:p>
        </p:txBody>
      </p:sp>
      <p:sp>
        <p:nvSpPr>
          <p:cNvPr id="3" name="2 Rectángulo"/>
          <p:cNvSpPr/>
          <p:nvPr/>
        </p:nvSpPr>
        <p:spPr>
          <a:xfrm>
            <a:off x="334489" y="1633904"/>
            <a:ext cx="9237023" cy="4601260"/>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400" dirty="0">
                <a:solidFill>
                  <a:schemeClr val="accent1"/>
                </a:solidFill>
                <a:latin typeface="Century Gothic" pitchFamily="34" charset="0"/>
              </a:rPr>
              <a:t>Artículo 55. </a:t>
            </a:r>
            <a:r>
              <a:rPr lang="es-DO" sz="2400" b="1" dirty="0">
                <a:solidFill>
                  <a:schemeClr val="accent1"/>
                </a:solidFill>
                <a:latin typeface="Century Gothic" pitchFamily="34" charset="0"/>
              </a:rPr>
              <a:t>Colación de Asignaturas</a:t>
            </a:r>
          </a:p>
          <a:p>
            <a:pPr algn="just">
              <a:lnSpc>
                <a:spcPct val="150000"/>
              </a:lnSpc>
            </a:pPr>
            <a:r>
              <a:rPr lang="es-DO" sz="2400" dirty="0">
                <a:latin typeface="Century Gothic" pitchFamily="34" charset="0"/>
              </a:rPr>
              <a:t>La Colación es una validación de asignaturas aprobadas dentro de la misma Institución.</a:t>
            </a:r>
          </a:p>
          <a:p>
            <a:pPr algn="just">
              <a:lnSpc>
                <a:spcPct val="150000"/>
              </a:lnSpc>
            </a:pPr>
            <a:endParaRPr lang="es-DO" sz="2400" dirty="0">
              <a:latin typeface="Century Gothic" pitchFamily="34" charset="0"/>
            </a:endParaRPr>
          </a:p>
          <a:p>
            <a:pPr marL="342900" indent="-342900" algn="just">
              <a:lnSpc>
                <a:spcPct val="150000"/>
              </a:lnSpc>
              <a:buClr>
                <a:schemeClr val="accent2"/>
              </a:buClr>
              <a:buFont typeface="Wingdings" pitchFamily="2" charset="2"/>
              <a:buChar char="§"/>
            </a:pPr>
            <a:r>
              <a:rPr lang="es-DO" sz="2400" dirty="0">
                <a:solidFill>
                  <a:schemeClr val="accent1"/>
                </a:solidFill>
                <a:latin typeface="Century Gothic" pitchFamily="34" charset="0"/>
              </a:rPr>
              <a:t>Artículo 56. </a:t>
            </a:r>
            <a:r>
              <a:rPr lang="es-DO" sz="2400" b="1" dirty="0">
                <a:solidFill>
                  <a:schemeClr val="accent1"/>
                </a:solidFill>
                <a:latin typeface="Century Gothic" pitchFamily="34" charset="0"/>
              </a:rPr>
              <a:t>Convalidación de Asignaturas</a:t>
            </a:r>
          </a:p>
          <a:p>
            <a:pPr algn="just">
              <a:lnSpc>
                <a:spcPct val="150000"/>
              </a:lnSpc>
            </a:pPr>
            <a:r>
              <a:rPr lang="es-DO" sz="2400" dirty="0">
                <a:latin typeface="Century Gothic" pitchFamily="34" charset="0"/>
              </a:rPr>
              <a:t>La Convalidación es una validación de asignaturas aprobadas en otra Institución de Educación Superior, reconocida por el </a:t>
            </a:r>
            <a:r>
              <a:rPr lang="es-DO" sz="2400" dirty="0" err="1">
                <a:latin typeface="Century Gothic" pitchFamily="34" charset="0"/>
              </a:rPr>
              <a:t>MESCyT</a:t>
            </a:r>
            <a:r>
              <a:rPr lang="es-DO" sz="2400" dirty="0">
                <a:latin typeface="Century Gothic" pitchFamily="34" charset="0"/>
              </a:rPr>
              <a:t>.</a:t>
            </a:r>
          </a:p>
        </p:txBody>
      </p:sp>
    </p:spTree>
    <p:extLst>
      <p:ext uri="{BB962C8B-B14F-4D97-AF65-F5344CB8AC3E}">
        <p14:creationId xmlns:p14="http://schemas.microsoft.com/office/powerpoint/2010/main" val="411498758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166255"/>
            <a:ext cx="8961834" cy="6567054"/>
          </a:xfrm>
        </p:spPr>
        <p:txBody>
          <a:bodyPr>
            <a:noAutofit/>
          </a:bodyPr>
          <a:lstStyle/>
          <a:p>
            <a:pPr algn="just">
              <a:lnSpc>
                <a:spcPct val="150000"/>
              </a:lnSpc>
            </a:pPr>
            <a:r>
              <a:rPr lang="es-DO" sz="1700" b="1" dirty="0">
                <a:solidFill>
                  <a:schemeClr val="accent1"/>
                </a:solidFill>
                <a:latin typeface="Century Gothic" pitchFamily="34" charset="0"/>
              </a:rPr>
              <a:t>Los requerimientos para la convalidación de asignaturas son los siguientes</a:t>
            </a:r>
            <a:r>
              <a:rPr lang="es-DO" sz="1700" b="1" dirty="0" smtClean="0">
                <a:solidFill>
                  <a:schemeClr val="accent1"/>
                </a:solidFill>
                <a:latin typeface="Century Gothic" pitchFamily="34" charset="0"/>
              </a:rPr>
              <a:t>:</a:t>
            </a:r>
            <a:endParaRPr lang="es-DO" sz="1700" b="1" dirty="0">
              <a:solidFill>
                <a:schemeClr val="tx1"/>
              </a:solidFill>
              <a:latin typeface="Century Gothic" pitchFamily="34" charset="0"/>
            </a:endParaRPr>
          </a:p>
          <a:p>
            <a:pPr marL="457200" indent="-457200" algn="just">
              <a:lnSpc>
                <a:spcPct val="150000"/>
              </a:lnSpc>
              <a:buFont typeface="+mj-lt"/>
              <a:buAutoNum type="alphaLcParenR"/>
            </a:pPr>
            <a:r>
              <a:rPr lang="es-DO" sz="1700" dirty="0" smtClean="0">
                <a:solidFill>
                  <a:schemeClr val="tx1"/>
                </a:solidFill>
                <a:latin typeface="Century Gothic" pitchFamily="34" charset="0"/>
              </a:rPr>
              <a:t>Los </a:t>
            </a:r>
            <a:r>
              <a:rPr lang="es-DO" sz="1700" dirty="0">
                <a:solidFill>
                  <a:schemeClr val="tx1"/>
                </a:solidFill>
                <a:latin typeface="Century Gothic" pitchFamily="34" charset="0"/>
              </a:rPr>
              <a:t>programas deben coincidir, en su contenido, en un 80% con los programas vigentes en UTESA. Deben estar sellados y firmados por el personal competente de la universidad de procedencia, cuando la Dirección de la Carrera correspondiente lo considere necesario.</a:t>
            </a:r>
          </a:p>
          <a:p>
            <a:pPr marL="457200" indent="-457200" algn="just">
              <a:lnSpc>
                <a:spcPct val="150000"/>
              </a:lnSpc>
              <a:buFont typeface="+mj-lt"/>
              <a:buAutoNum type="alphaLcParenR"/>
            </a:pPr>
            <a:r>
              <a:rPr lang="es-DO" sz="1700" dirty="0" smtClean="0">
                <a:solidFill>
                  <a:schemeClr val="tx1"/>
                </a:solidFill>
                <a:latin typeface="Century Gothic" pitchFamily="34" charset="0"/>
              </a:rPr>
              <a:t>El </a:t>
            </a:r>
            <a:r>
              <a:rPr lang="es-DO" sz="1700" dirty="0">
                <a:solidFill>
                  <a:schemeClr val="tx1"/>
                </a:solidFill>
                <a:latin typeface="Century Gothic" pitchFamily="34" charset="0"/>
              </a:rPr>
              <a:t>número de créditos de la asignatura </a:t>
            </a:r>
            <a:r>
              <a:rPr lang="es-DO" sz="1700" dirty="0" err="1">
                <a:solidFill>
                  <a:schemeClr val="tx1"/>
                </a:solidFill>
                <a:latin typeface="Century Gothic" pitchFamily="34" charset="0"/>
              </a:rPr>
              <a:t>convalidables</a:t>
            </a:r>
            <a:r>
              <a:rPr lang="es-DO" sz="1700" dirty="0">
                <a:solidFill>
                  <a:schemeClr val="tx1"/>
                </a:solidFill>
                <a:latin typeface="Century Gothic" pitchFamily="34" charset="0"/>
              </a:rPr>
              <a:t> debe ser igual o superior a la que se va a convalidar.</a:t>
            </a:r>
          </a:p>
          <a:p>
            <a:pPr marL="457200" indent="-457200" algn="just">
              <a:lnSpc>
                <a:spcPct val="150000"/>
              </a:lnSpc>
              <a:buFont typeface="+mj-lt"/>
              <a:buAutoNum type="alphaLcParenR"/>
            </a:pPr>
            <a:r>
              <a:rPr lang="es-DO" sz="1700" dirty="0" smtClean="0">
                <a:solidFill>
                  <a:schemeClr val="tx1"/>
                </a:solidFill>
                <a:latin typeface="Century Gothic" pitchFamily="34" charset="0"/>
              </a:rPr>
              <a:t>La </a:t>
            </a:r>
            <a:r>
              <a:rPr lang="es-DO" sz="1700" dirty="0">
                <a:solidFill>
                  <a:schemeClr val="tx1"/>
                </a:solidFill>
                <a:latin typeface="Century Gothic" pitchFamily="34" charset="0"/>
              </a:rPr>
              <a:t>calificación obtenida debe ser </a:t>
            </a:r>
            <a:r>
              <a:rPr lang="es-DO" sz="1700" b="1" dirty="0">
                <a:solidFill>
                  <a:schemeClr val="accent1"/>
                </a:solidFill>
                <a:latin typeface="Century Gothic" pitchFamily="34" charset="0"/>
              </a:rPr>
              <a:t>igual o mayor a 70 puntos</a:t>
            </a:r>
            <a:r>
              <a:rPr lang="es-DO" sz="1700" dirty="0">
                <a:solidFill>
                  <a:schemeClr val="tx1"/>
                </a:solidFill>
                <a:latin typeface="Century Gothic" pitchFamily="34" charset="0"/>
              </a:rPr>
              <a:t>, en la escala de 0 a 100, o su equivalente.</a:t>
            </a:r>
          </a:p>
          <a:p>
            <a:pPr marL="457200" indent="-457200" algn="just">
              <a:lnSpc>
                <a:spcPct val="150000"/>
              </a:lnSpc>
              <a:buFont typeface="+mj-lt"/>
              <a:buAutoNum type="alphaLcParenR"/>
            </a:pPr>
            <a:r>
              <a:rPr lang="es-DO" sz="1700" b="1" dirty="0" smtClean="0">
                <a:solidFill>
                  <a:schemeClr val="accent1"/>
                </a:solidFill>
                <a:latin typeface="Century Gothic" pitchFamily="34" charset="0"/>
              </a:rPr>
              <a:t>El </a:t>
            </a:r>
            <a:r>
              <a:rPr lang="es-DO" sz="1700" b="1" dirty="0">
                <a:solidFill>
                  <a:schemeClr val="accent1"/>
                </a:solidFill>
                <a:latin typeface="Century Gothic" pitchFamily="34" charset="0"/>
              </a:rPr>
              <a:t>mínimo de créditos </a:t>
            </a:r>
            <a:r>
              <a:rPr lang="es-DO" sz="1700" b="1" dirty="0" err="1">
                <a:solidFill>
                  <a:schemeClr val="accent1"/>
                </a:solidFill>
                <a:latin typeface="Century Gothic" pitchFamily="34" charset="0"/>
              </a:rPr>
              <a:t>convalidables</a:t>
            </a:r>
            <a:r>
              <a:rPr lang="es-DO" sz="1700" b="1" dirty="0">
                <a:solidFill>
                  <a:schemeClr val="accent1"/>
                </a:solidFill>
                <a:latin typeface="Century Gothic" pitchFamily="34" charset="0"/>
              </a:rPr>
              <a:t> es de nueve (9).</a:t>
            </a:r>
          </a:p>
          <a:p>
            <a:pPr marL="457200" indent="-457200" algn="just">
              <a:lnSpc>
                <a:spcPct val="150000"/>
              </a:lnSpc>
              <a:buFont typeface="+mj-lt"/>
              <a:buAutoNum type="alphaLcParenR"/>
            </a:pPr>
            <a:r>
              <a:rPr lang="es-DO" sz="1700" dirty="0" smtClean="0">
                <a:solidFill>
                  <a:schemeClr val="tx1"/>
                </a:solidFill>
                <a:latin typeface="Century Gothic" pitchFamily="34" charset="0"/>
              </a:rPr>
              <a:t>La </a:t>
            </a:r>
            <a:r>
              <a:rPr lang="es-DO" sz="1700" dirty="0">
                <a:solidFill>
                  <a:schemeClr val="tx1"/>
                </a:solidFill>
                <a:latin typeface="Century Gothic" pitchFamily="34" charset="0"/>
              </a:rPr>
              <a:t>convalidación se debe realizar, previamente, a la inscripción del estudiante.</a:t>
            </a:r>
          </a:p>
          <a:p>
            <a:pPr marL="457200" indent="-457200" algn="just">
              <a:lnSpc>
                <a:spcPct val="150000"/>
              </a:lnSpc>
              <a:buFont typeface="+mj-lt"/>
              <a:buAutoNum type="alphaLcParenR"/>
            </a:pPr>
            <a:r>
              <a:rPr lang="es-DO" sz="1700" dirty="0" smtClean="0">
                <a:solidFill>
                  <a:schemeClr val="tx1"/>
                </a:solidFill>
                <a:latin typeface="Century Gothic" pitchFamily="34" charset="0"/>
              </a:rPr>
              <a:t>Para </a:t>
            </a:r>
            <a:r>
              <a:rPr lang="es-DO" sz="1700" dirty="0">
                <a:solidFill>
                  <a:schemeClr val="tx1"/>
                </a:solidFill>
                <a:latin typeface="Century Gothic" pitchFamily="34" charset="0"/>
              </a:rPr>
              <a:t>fines de convalidación, el último período cursado por el estudiante no graduado </a:t>
            </a:r>
            <a:r>
              <a:rPr lang="es-DO" sz="1700" b="1" dirty="0">
                <a:solidFill>
                  <a:schemeClr val="accent1"/>
                </a:solidFill>
                <a:latin typeface="Century Gothic" pitchFamily="34" charset="0"/>
              </a:rPr>
              <a:t>no puede exceder los cinco (5) años fuera del sistema de Educación Superior</a:t>
            </a:r>
            <a:r>
              <a:rPr lang="es-DO" sz="1700" b="1" dirty="0" smtClean="0">
                <a:solidFill>
                  <a:schemeClr val="accent1"/>
                </a:solidFill>
                <a:latin typeface="Century Gothic" pitchFamily="34" charset="0"/>
              </a:rPr>
              <a:t>.</a:t>
            </a:r>
            <a:endParaRPr lang="es-DO" sz="1700" dirty="0">
              <a:latin typeface="Century Gothic" pitchFamily="34" charset="0"/>
            </a:endParaRPr>
          </a:p>
        </p:txBody>
      </p:sp>
    </p:spTree>
    <p:extLst>
      <p:ext uri="{BB962C8B-B14F-4D97-AF65-F5344CB8AC3E}">
        <p14:creationId xmlns:p14="http://schemas.microsoft.com/office/powerpoint/2010/main" val="3474746658"/>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ES" b="1" dirty="0">
                <a:latin typeface="Century Gothic" pitchFamily="34" charset="0"/>
              </a:rPr>
              <a:t>Capítulo IX </a:t>
            </a:r>
            <a:r>
              <a:rPr lang="es-ES" b="1" dirty="0" smtClean="0">
                <a:latin typeface="Century Gothic" pitchFamily="34" charset="0"/>
              </a:rPr>
              <a:t>- Colación </a:t>
            </a:r>
            <a:r>
              <a:rPr lang="es-ES" b="1" dirty="0">
                <a:latin typeface="Century Gothic" pitchFamily="34" charset="0"/>
              </a:rPr>
              <a:t>y </a:t>
            </a:r>
            <a:r>
              <a:rPr lang="es-ES" b="1" dirty="0" smtClean="0">
                <a:latin typeface="Century Gothic" pitchFamily="34" charset="0"/>
              </a:rPr>
              <a:t>Convalidación</a:t>
            </a:r>
            <a:endParaRPr lang="es-DO" dirty="0">
              <a:latin typeface="Century Gothic" pitchFamily="34" charset="0"/>
            </a:endParaRPr>
          </a:p>
        </p:txBody>
      </p:sp>
      <p:sp>
        <p:nvSpPr>
          <p:cNvPr id="3" name="2 Rectángulo"/>
          <p:cNvSpPr/>
          <p:nvPr/>
        </p:nvSpPr>
        <p:spPr>
          <a:xfrm>
            <a:off x="334489" y="1515154"/>
            <a:ext cx="9237023" cy="5196744"/>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Artículo 57. </a:t>
            </a:r>
            <a:r>
              <a:rPr lang="es-DO" sz="2000" dirty="0">
                <a:latin typeface="Century Gothic" pitchFamily="34" charset="0"/>
              </a:rPr>
              <a:t>El número de créditos a convalidar debe ser inferior al 50% de los créditos de la carrera a la que se ingresa.</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58. </a:t>
            </a:r>
            <a:r>
              <a:rPr lang="es-DO" sz="2000" dirty="0">
                <a:latin typeface="Century Gothic" pitchFamily="34" charset="0"/>
              </a:rPr>
              <a:t>La Universidad se reserva el derecho de realizar o no las convalidaciones de asignaturas, conforme al Reglamento de Convalidación.</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59. </a:t>
            </a:r>
            <a:r>
              <a:rPr lang="es-DO" sz="2000" dirty="0">
                <a:latin typeface="Century Gothic" pitchFamily="34" charset="0"/>
              </a:rPr>
              <a:t>El estudiante transferido y separado de una carrera no tiene derecho a convalidar asignaturas para la misma carrera de la cual fue separado.</a:t>
            </a:r>
          </a:p>
        </p:txBody>
      </p:sp>
    </p:spTree>
    <p:extLst>
      <p:ext uri="{BB962C8B-B14F-4D97-AF65-F5344CB8AC3E}">
        <p14:creationId xmlns:p14="http://schemas.microsoft.com/office/powerpoint/2010/main" val="415132135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ES" b="1" dirty="0">
                <a:latin typeface="Century Gothic" pitchFamily="34" charset="0"/>
              </a:rPr>
              <a:t>Capítulo IX </a:t>
            </a:r>
            <a:r>
              <a:rPr lang="es-ES" b="1" dirty="0" smtClean="0">
                <a:latin typeface="Century Gothic" pitchFamily="34" charset="0"/>
              </a:rPr>
              <a:t>- Colación </a:t>
            </a:r>
            <a:r>
              <a:rPr lang="es-ES" b="1" dirty="0">
                <a:latin typeface="Century Gothic" pitchFamily="34" charset="0"/>
              </a:rPr>
              <a:t>y </a:t>
            </a:r>
            <a:r>
              <a:rPr lang="es-ES" b="1" dirty="0" smtClean="0">
                <a:latin typeface="Century Gothic" pitchFamily="34" charset="0"/>
              </a:rPr>
              <a:t>Convalidación</a:t>
            </a:r>
            <a:endParaRPr lang="es-DO" dirty="0">
              <a:latin typeface="Century Gothic" pitchFamily="34" charset="0"/>
            </a:endParaRPr>
          </a:p>
        </p:txBody>
      </p:sp>
      <p:sp>
        <p:nvSpPr>
          <p:cNvPr id="3" name="2 Rectángulo"/>
          <p:cNvSpPr/>
          <p:nvPr/>
        </p:nvSpPr>
        <p:spPr>
          <a:xfrm>
            <a:off x="334489" y="1515154"/>
            <a:ext cx="9237023" cy="4442691"/>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Artículo 60. </a:t>
            </a:r>
            <a:r>
              <a:rPr lang="es-DO" sz="2000" dirty="0">
                <a:latin typeface="Century Gothic" pitchFamily="34" charset="0"/>
              </a:rPr>
              <a:t>La realización de las convalidaciones será responsabilidad del Comité de Convalidaciones, integrado por la Dirección de Registro, Dirección de Admisiones y la Dirección de la Carrera correspondiente.</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61. </a:t>
            </a:r>
            <a:r>
              <a:rPr lang="es-DO" sz="2000" dirty="0">
                <a:latin typeface="Century Gothic" pitchFamily="34" charset="0"/>
              </a:rPr>
              <a:t>El Comité de convalidaciones convocará a los diferentes Directores de los Departamentos Académicos, si lo considera necesario, para garantizar la calidad del proceso</a:t>
            </a:r>
          </a:p>
        </p:txBody>
      </p:sp>
    </p:spTree>
    <p:extLst>
      <p:ext uri="{BB962C8B-B14F-4D97-AF65-F5344CB8AC3E}">
        <p14:creationId xmlns:p14="http://schemas.microsoft.com/office/powerpoint/2010/main" val="207017484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sz="2400" b="1" dirty="0" smtClean="0">
                <a:latin typeface="Century Gothic" pitchFamily="34" charset="0"/>
              </a:rPr>
              <a:t>Capítulo </a:t>
            </a:r>
            <a:r>
              <a:rPr lang="es-DO" sz="2400" b="1" dirty="0">
                <a:latin typeface="Century Gothic" pitchFamily="34" charset="0"/>
              </a:rPr>
              <a:t>X </a:t>
            </a:r>
            <a:r>
              <a:rPr lang="es-DO" sz="2400" b="1" dirty="0" smtClean="0">
                <a:latin typeface="Century Gothic" pitchFamily="34" charset="0"/>
              </a:rPr>
              <a:t>- Sistema </a:t>
            </a:r>
            <a:r>
              <a:rPr lang="es-DO" sz="2400" b="1" dirty="0">
                <a:latin typeface="Century Gothic" pitchFamily="34" charset="0"/>
              </a:rPr>
              <a:t>de Evaluación </a:t>
            </a:r>
            <a:r>
              <a:rPr lang="es-DO" sz="2400" b="1" dirty="0" smtClean="0">
                <a:latin typeface="Century Gothic" pitchFamily="34" charset="0"/>
              </a:rPr>
              <a:t>Académica</a:t>
            </a:r>
            <a:endParaRPr lang="es-DO" dirty="0">
              <a:latin typeface="Century Gothic" pitchFamily="34" charset="0"/>
            </a:endParaRPr>
          </a:p>
        </p:txBody>
      </p:sp>
      <p:sp>
        <p:nvSpPr>
          <p:cNvPr id="3" name="2 Rectángulo"/>
          <p:cNvSpPr/>
          <p:nvPr/>
        </p:nvSpPr>
        <p:spPr>
          <a:xfrm>
            <a:off x="334488" y="1355888"/>
            <a:ext cx="9237023" cy="5204502"/>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Artículo 62. </a:t>
            </a:r>
            <a:r>
              <a:rPr lang="es-DO" sz="1800" dirty="0">
                <a:latin typeface="Century Gothic" pitchFamily="34" charset="0"/>
              </a:rPr>
              <a:t>El Proceso de Evaluación de los Aprendizajes adoptado por la Universidad toma en cuenta la estructura general de los programas académicos</a:t>
            </a:r>
            <a:r>
              <a:rPr lang="es-DO" sz="1800" dirty="0" smtClean="0">
                <a:latin typeface="Century Gothic" pitchFamily="34" charset="0"/>
              </a:rPr>
              <a:t>.</a:t>
            </a:r>
            <a:endParaRPr lang="es-DO" sz="1800" dirty="0">
              <a:solidFill>
                <a:schemeClr val="accent1"/>
              </a:solidFill>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Artículo 63. </a:t>
            </a:r>
            <a:r>
              <a:rPr lang="es-DO" sz="1800" dirty="0">
                <a:latin typeface="Century Gothic" pitchFamily="34" charset="0"/>
              </a:rPr>
              <a:t>El cuatrimestre académico tiene una duración de 15 semanas, y se divide en </a:t>
            </a:r>
            <a:r>
              <a:rPr lang="es-DO" sz="1800" dirty="0" smtClean="0">
                <a:latin typeface="Century Gothic" pitchFamily="34" charset="0"/>
              </a:rPr>
              <a:t>dos </a:t>
            </a:r>
            <a:r>
              <a:rPr lang="es-DO" sz="1800" dirty="0">
                <a:latin typeface="Century Gothic" pitchFamily="34" charset="0"/>
              </a:rPr>
              <a:t>períodos </a:t>
            </a:r>
            <a:r>
              <a:rPr lang="es-DO" sz="1800" dirty="0" err="1">
                <a:latin typeface="Century Gothic" pitchFamily="34" charset="0"/>
              </a:rPr>
              <a:t>evaluatorios</a:t>
            </a:r>
            <a:r>
              <a:rPr lang="es-DO" sz="1800" dirty="0">
                <a:latin typeface="Century Gothic" pitchFamily="34" charset="0"/>
              </a:rPr>
              <a:t> conforme al Calendario Académico</a:t>
            </a:r>
            <a:r>
              <a:rPr lang="es-DO" sz="1800" dirty="0" smtClean="0">
                <a:latin typeface="Century Gothic" pitchFamily="34" charset="0"/>
              </a:rPr>
              <a:t>.</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Un primer período </a:t>
            </a:r>
            <a:r>
              <a:rPr lang="es-DO" sz="1800" dirty="0">
                <a:latin typeface="Century Gothic" pitchFamily="34" charset="0"/>
              </a:rPr>
              <a:t>con un valor máximo de 45 puntos que el estudiante irá acumulando mediante diferentes actividades con valores desde 5 hasta 30 puntos; además, una evaluación de 15 puntos.</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a:solidFill>
                  <a:schemeClr val="accent1"/>
                </a:solidFill>
                <a:latin typeface="Century Gothic" pitchFamily="34" charset="0"/>
              </a:rPr>
              <a:t>El segundo período </a:t>
            </a:r>
            <a:r>
              <a:rPr lang="es-DO" sz="1800" dirty="0">
                <a:latin typeface="Century Gothic" pitchFamily="34" charset="0"/>
              </a:rPr>
              <a:t>con un valor de 55 puntos que el estudiante acumula mediante diferentes actividades con valores desde 5 hasta 40 puntos; y una prueba final de 15 puntos. </a:t>
            </a:r>
            <a:endParaRPr lang="es-DO" sz="1800" dirty="0" smtClean="0">
              <a:latin typeface="Century Gothic" pitchFamily="34" charset="0"/>
            </a:endParaRPr>
          </a:p>
        </p:txBody>
      </p:sp>
    </p:spTree>
    <p:extLst>
      <p:ext uri="{BB962C8B-B14F-4D97-AF65-F5344CB8AC3E}">
        <p14:creationId xmlns:p14="http://schemas.microsoft.com/office/powerpoint/2010/main" val="2987560917"/>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8" y="500865"/>
            <a:ext cx="9237023" cy="6171113"/>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66. </a:t>
            </a:r>
            <a:r>
              <a:rPr lang="es-DO" sz="2000" dirty="0">
                <a:solidFill>
                  <a:schemeClr val="tx1">
                    <a:lumMod val="85000"/>
                    <a:lumOff val="15000"/>
                  </a:schemeClr>
                </a:solidFill>
                <a:latin typeface="Century Gothic" pitchFamily="34" charset="0"/>
              </a:rPr>
              <a:t>La Universidad establece en su Calendario Académico por cuatrimestre, el período en que se llevan a cabo las pruebas, cuyo  resultado final incorpora un 10%, asignable por el docente de acuerdo con valoraciones de participación y rendimiento durante todo el cuatrimestre.</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67. </a:t>
            </a:r>
            <a:r>
              <a:rPr lang="es-DO" dirty="0" smtClean="0">
                <a:latin typeface="Century Gothic" pitchFamily="34" charset="0"/>
              </a:rPr>
              <a:t>La Universidad establece en su Calendario Académico por cuatrimestre, el período en que se llevan a cabo las pruebas, cuyo  resultado final incorpora un 10%, asignable por el docente de acuerdo con valoraciones de participación y rendimiento durante todo el cuatrimestre.</a:t>
            </a:r>
          </a:p>
        </p:txBody>
      </p:sp>
    </p:spTree>
    <p:extLst>
      <p:ext uri="{BB962C8B-B14F-4D97-AF65-F5344CB8AC3E}">
        <p14:creationId xmlns:p14="http://schemas.microsoft.com/office/powerpoint/2010/main" val="306243293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7" y="821508"/>
            <a:ext cx="9237023" cy="5075236"/>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b="1" dirty="0">
                <a:solidFill>
                  <a:schemeClr val="accent1"/>
                </a:solidFill>
                <a:latin typeface="Century Gothic" pitchFamily="34" charset="0"/>
              </a:rPr>
              <a:t>Artículo 68. </a:t>
            </a:r>
            <a:r>
              <a:rPr lang="es-DO" dirty="0" smtClean="0">
                <a:latin typeface="Century Gothic" pitchFamily="34" charset="0"/>
              </a:rPr>
              <a:t>La primera prueba parcial </a:t>
            </a:r>
            <a:r>
              <a:rPr lang="es-DO" dirty="0">
                <a:latin typeface="Century Gothic" pitchFamily="34" charset="0"/>
              </a:rPr>
              <a:t>se aplican dentro del horario regular de clases; y la </a:t>
            </a:r>
            <a:r>
              <a:rPr lang="es-DO" dirty="0" smtClean="0">
                <a:latin typeface="Century Gothic" pitchFamily="34" charset="0"/>
              </a:rPr>
              <a:t>segunda</a:t>
            </a:r>
            <a:r>
              <a:rPr lang="es-DO" dirty="0" smtClean="0">
                <a:latin typeface="Century Gothic" pitchFamily="34" charset="0"/>
              </a:rPr>
              <a:t>, </a:t>
            </a:r>
            <a:r>
              <a:rPr lang="es-DO" dirty="0">
                <a:latin typeface="Century Gothic" pitchFamily="34" charset="0"/>
              </a:rPr>
              <a:t>al final del cuatrimestre.</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69. </a:t>
            </a:r>
            <a:r>
              <a:rPr lang="es-DO" dirty="0">
                <a:latin typeface="Century Gothic" pitchFamily="34" charset="0"/>
              </a:rPr>
              <a:t>El estudiante, para tener derecho a la </a:t>
            </a:r>
            <a:r>
              <a:rPr lang="es-DO" dirty="0" smtClean="0">
                <a:latin typeface="Century Gothic" pitchFamily="34" charset="0"/>
              </a:rPr>
              <a:t>segunda</a:t>
            </a:r>
            <a:r>
              <a:rPr lang="es-DO" dirty="0" smtClean="0">
                <a:latin typeface="Century Gothic" pitchFamily="34" charset="0"/>
              </a:rPr>
              <a:t> </a:t>
            </a:r>
            <a:r>
              <a:rPr lang="es-DO" dirty="0">
                <a:latin typeface="Century Gothic" pitchFamily="34" charset="0"/>
              </a:rPr>
              <a:t>prueba parcial, debe contar, por lo menos, con el 80% de asistencia a clases, según el horario de la asignatura</a:t>
            </a:r>
            <a:r>
              <a:rPr lang="es-DO" dirty="0" smtClean="0">
                <a:latin typeface="Century Gothic" pitchFamily="34" charset="0"/>
              </a:rPr>
              <a:t>.</a:t>
            </a:r>
          </a:p>
          <a:p>
            <a:pPr algn="just" defTabSz="457200">
              <a:lnSpc>
                <a:spcPct val="200000"/>
              </a:lnSpc>
              <a:spcBef>
                <a:spcPct val="20000"/>
              </a:spcBef>
              <a:spcAft>
                <a:spcPts val="600"/>
              </a:spcAft>
              <a:buClr>
                <a:schemeClr val="accent2"/>
              </a:buClr>
              <a:buSzPct val="92000"/>
            </a:pPr>
            <a:r>
              <a:rPr lang="es-DO" dirty="0">
                <a:latin typeface="Century Gothic" pitchFamily="34" charset="0"/>
              </a:rPr>
              <a:t>Los profesores entregarán y revisarán con los estudiantes los ejercicios, trabajos o evaluaciones, debidamente corregidos y calificados en el plazo no mayor de dos (2) semanas.</a:t>
            </a:r>
            <a:endParaRPr lang="es-DO" dirty="0">
              <a:latin typeface="Century Gothic" pitchFamily="34" charset="0"/>
            </a:endParaRPr>
          </a:p>
        </p:txBody>
      </p:sp>
    </p:spTree>
    <p:extLst>
      <p:ext uri="{BB962C8B-B14F-4D97-AF65-F5344CB8AC3E}">
        <p14:creationId xmlns:p14="http://schemas.microsoft.com/office/powerpoint/2010/main" val="1511716726"/>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7" y="1041208"/>
            <a:ext cx="9237023" cy="2954848"/>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Las </a:t>
            </a:r>
            <a:r>
              <a:rPr lang="es-DO" sz="2000" b="1" dirty="0">
                <a:solidFill>
                  <a:schemeClr val="accent1"/>
                </a:solidFill>
                <a:latin typeface="Century Gothic" pitchFamily="34" charset="0"/>
              </a:rPr>
              <a:t>calificaciones </a:t>
            </a:r>
            <a:r>
              <a:rPr lang="es-DO" dirty="0">
                <a:solidFill>
                  <a:schemeClr val="tx1">
                    <a:lumMod val="85000"/>
                    <a:lumOff val="15000"/>
                  </a:schemeClr>
                </a:solidFill>
                <a:latin typeface="Century Gothic" pitchFamily="34" charset="0"/>
              </a:rPr>
              <a:t>de los dos períodos de evaluación deberán reportarse electrónicamente a la Dirección de Registro; el primero, en un plazo no mayor de 72 horas, después de realizado el último examen; y el segundo, en un período de 48 horas. El profesor deberá depositar en la Dirección de Registro las calificaciones y las evidencias de la evaluación final.</a:t>
            </a:r>
            <a:endParaRPr lang="es-DO" dirty="0" smtClean="0">
              <a:solidFill>
                <a:schemeClr val="tx1">
                  <a:lumMod val="85000"/>
                  <a:lumOff val="15000"/>
                </a:schemeClr>
              </a:solidFill>
              <a:latin typeface="Century Gothic" pitchFamily="34" charset="0"/>
            </a:endParaRPr>
          </a:p>
        </p:txBody>
      </p:sp>
    </p:spTree>
    <p:extLst>
      <p:ext uri="{BB962C8B-B14F-4D97-AF65-F5344CB8AC3E}">
        <p14:creationId xmlns:p14="http://schemas.microsoft.com/office/powerpoint/2010/main" val="306833682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b="1" dirty="0">
                <a:latin typeface="Century Gothic" pitchFamily="34" charset="0"/>
              </a:rPr>
              <a:t>Capítulo </a:t>
            </a:r>
            <a:r>
              <a:rPr lang="es-DO" b="1" dirty="0" smtClean="0">
                <a:latin typeface="Century Gothic" pitchFamily="34" charset="0"/>
              </a:rPr>
              <a:t>VI - De </a:t>
            </a:r>
            <a:r>
              <a:rPr lang="es-DO" b="1" dirty="0">
                <a:latin typeface="Century Gothic" pitchFamily="34" charset="0"/>
              </a:rPr>
              <a:t>los </a:t>
            </a:r>
            <a:r>
              <a:rPr lang="es-DO" b="1" dirty="0" smtClean="0">
                <a:latin typeface="Century Gothic" pitchFamily="34" charset="0"/>
              </a:rPr>
              <a:t>Estudiantes</a:t>
            </a:r>
            <a:endParaRPr lang="es-DO" dirty="0">
              <a:latin typeface="Century Gothic" pitchFamily="34" charset="0"/>
            </a:endParaRPr>
          </a:p>
        </p:txBody>
      </p:sp>
      <p:sp>
        <p:nvSpPr>
          <p:cNvPr id="3" name="2 Rectángulo"/>
          <p:cNvSpPr/>
          <p:nvPr/>
        </p:nvSpPr>
        <p:spPr>
          <a:xfrm>
            <a:off x="334489" y="1633904"/>
            <a:ext cx="9237023" cy="4524315"/>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Artículo 33. </a:t>
            </a:r>
            <a:r>
              <a:rPr lang="es-DO" sz="2000" dirty="0">
                <a:latin typeface="Century Gothic" pitchFamily="34" charset="0"/>
              </a:rPr>
              <a:t>Se consideran estudiantes a todas las personas matriculadas e inscritas oficialmente en uno de los programas académicos ofertados por la Universidad.</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1. </a:t>
            </a:r>
            <a:r>
              <a:rPr lang="es-DO" sz="2000" dirty="0">
                <a:latin typeface="Century Gothic" pitchFamily="34" charset="0"/>
              </a:rPr>
              <a:t>La Universidad garantiza al estudiante que ingresa en un Plan de Estudio y se mantiene en él, graduarse según el </a:t>
            </a:r>
            <a:r>
              <a:rPr lang="es-DO" sz="2000" dirty="0" err="1">
                <a:latin typeface="Century Gothic" pitchFamily="34" charset="0"/>
              </a:rPr>
              <a:t>pénsum</a:t>
            </a:r>
            <a:r>
              <a:rPr lang="es-DO" sz="2000" dirty="0">
                <a:latin typeface="Century Gothic" pitchFamily="34" charset="0"/>
              </a:rPr>
              <a:t> vigente en el momento de su ingreso.</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2. </a:t>
            </a:r>
            <a:r>
              <a:rPr lang="es-DO" sz="2000" dirty="0">
                <a:latin typeface="Century Gothic" pitchFamily="34" charset="0"/>
              </a:rPr>
              <a:t>Todo estudiante inscrito tiene derecho a solicitar su inserción a un </a:t>
            </a:r>
            <a:r>
              <a:rPr lang="es-DO" sz="2000" dirty="0" err="1">
                <a:latin typeface="Century Gothic" pitchFamily="34" charset="0"/>
              </a:rPr>
              <a:t>pénsum</a:t>
            </a:r>
            <a:r>
              <a:rPr lang="es-DO" sz="2000" dirty="0">
                <a:latin typeface="Century Gothic" pitchFamily="34" charset="0"/>
              </a:rPr>
              <a:t> rediseñado, siempre que se cumpla con los requerimientos de ese programa.</a:t>
            </a:r>
          </a:p>
        </p:txBody>
      </p:sp>
    </p:spTree>
    <p:extLst>
      <p:ext uri="{BB962C8B-B14F-4D97-AF65-F5344CB8AC3E}">
        <p14:creationId xmlns:p14="http://schemas.microsoft.com/office/powerpoint/2010/main" val="298136690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r>
              <a:rPr lang="es-DO" sz="1700" b="1" dirty="0">
                <a:solidFill>
                  <a:schemeClr val="accent1"/>
                </a:solidFill>
                <a:latin typeface="Century Gothic" pitchFamily="34" charset="0"/>
              </a:rPr>
              <a:t>Artículo 72. </a:t>
            </a:r>
            <a:r>
              <a:rPr lang="es-DO" sz="2000" b="1" dirty="0">
                <a:solidFill>
                  <a:schemeClr val="accent1"/>
                </a:solidFill>
                <a:latin typeface="Century Gothic" pitchFamily="34" charset="0"/>
              </a:rPr>
              <a:t>De las Revisiones</a:t>
            </a:r>
          </a:p>
          <a:p>
            <a:pPr marL="0" indent="0" algn="just">
              <a:buNone/>
            </a:pPr>
            <a:r>
              <a:rPr lang="es-DO" sz="1700" dirty="0">
                <a:solidFill>
                  <a:schemeClr val="tx1"/>
                </a:solidFill>
                <a:latin typeface="Century Gothic" pitchFamily="34" charset="0"/>
              </a:rPr>
              <a:t>El </a:t>
            </a:r>
            <a:r>
              <a:rPr lang="es-DO" sz="1700" dirty="0">
                <a:solidFill>
                  <a:schemeClr val="tx1"/>
                </a:solidFill>
                <a:latin typeface="Century Gothic" pitchFamily="34" charset="0"/>
              </a:rPr>
              <a:t>estudiante que no está satisfecho con el resultado de la evaluación final tiene derecho a solicitar una revisión, en un plazo no mayor de siete (7) días laborables, desde que la misma es reportada en la Dirección de Registro.</a:t>
            </a:r>
            <a:endParaRPr lang="es-DO" sz="1700" dirty="0">
              <a:solidFill>
                <a:schemeClr val="tx1"/>
              </a:solidFill>
              <a:latin typeface="Century Gothic" pitchFamily="34" charset="0"/>
            </a:endParaRPr>
          </a:p>
          <a:p>
            <a:pPr marL="0" indent="0" algn="just">
              <a:buNone/>
            </a:pPr>
            <a:r>
              <a:rPr lang="es-DO" sz="1700" dirty="0">
                <a:solidFill>
                  <a:schemeClr val="tx1"/>
                </a:solidFill>
                <a:latin typeface="Century Gothic" pitchFamily="34" charset="0"/>
              </a:rPr>
              <a:t>La solicitud de revisión de la evaluación final será realizada por el estudiante de forma escrita, mediante un formulario  concebido  para  tal efecto en el Departamento de </a:t>
            </a:r>
            <a:r>
              <a:rPr lang="es-DO" sz="1700" dirty="0">
                <a:solidFill>
                  <a:schemeClr val="tx1"/>
                </a:solidFill>
                <a:latin typeface="Century Gothic" pitchFamily="34" charset="0"/>
              </a:rPr>
              <a:t>Registro</a:t>
            </a:r>
          </a:p>
          <a:p>
            <a:pPr marL="0" indent="0" algn="just">
              <a:buNone/>
            </a:pPr>
            <a:r>
              <a:rPr lang="es-DO" sz="1700" dirty="0">
                <a:solidFill>
                  <a:schemeClr val="tx1"/>
                </a:solidFill>
                <a:latin typeface="Century Gothic" pitchFamily="34" charset="0"/>
              </a:rPr>
              <a:t>La </a:t>
            </a:r>
            <a:r>
              <a:rPr lang="es-DO" sz="1700" dirty="0">
                <a:solidFill>
                  <a:schemeClr val="tx1"/>
                </a:solidFill>
                <a:latin typeface="Century Gothic" pitchFamily="34" charset="0"/>
              </a:rPr>
              <a:t>revisión de la prueba será realizada por una comisión integrada por la Dirección de Carrera o Departamento, el profesor de la Asignatura y un tercer miembro con dominio del tema, si fuere necesario. El estudiante puede estar presente en el momento de la revisión.</a:t>
            </a:r>
          </a:p>
          <a:p>
            <a:pPr marL="0" indent="0" algn="just">
              <a:buNone/>
            </a:pPr>
            <a:endParaRPr lang="es-DO" sz="1700" dirty="0">
              <a:solidFill>
                <a:schemeClr val="tx1"/>
              </a:solidFill>
              <a:latin typeface="Century Gothic" pitchFamily="34" charset="0"/>
            </a:endParaRPr>
          </a:p>
          <a:p>
            <a:pPr algn="just">
              <a:buFont typeface="Wingdings" pitchFamily="2" charset="2"/>
              <a:buChar char="§"/>
            </a:pPr>
            <a:r>
              <a:rPr lang="es-DO" sz="1700" b="1" dirty="0">
                <a:solidFill>
                  <a:schemeClr val="accent1"/>
                </a:solidFill>
                <a:latin typeface="Century Gothic" pitchFamily="34" charset="0"/>
              </a:rPr>
              <a:t>Artículo 73. </a:t>
            </a:r>
            <a:r>
              <a:rPr lang="es-DO" sz="1700" dirty="0">
                <a:solidFill>
                  <a:schemeClr val="tx1"/>
                </a:solidFill>
                <a:latin typeface="Century Gothic" pitchFamily="34" charset="0"/>
              </a:rPr>
              <a:t>Cuando un estudiante no puede asistir a una prueba parcial por una causa justificada, tiene la opción de solicitar un </a:t>
            </a:r>
            <a:r>
              <a:rPr lang="es-DO" sz="1700" b="1" dirty="0">
                <a:solidFill>
                  <a:schemeClr val="accent1"/>
                </a:solidFill>
                <a:latin typeface="Century Gothic" pitchFamily="34" charset="0"/>
              </a:rPr>
              <a:t>examen fuera de fecha</a:t>
            </a:r>
            <a:r>
              <a:rPr lang="es-DO" sz="1700" dirty="0">
                <a:solidFill>
                  <a:schemeClr val="tx1"/>
                </a:solidFill>
                <a:latin typeface="Century Gothic" pitchFamily="34" charset="0"/>
              </a:rPr>
              <a:t>, en un plazo no mayor de 5 días laborables, a partir de la fecha de  aplicación de la prueba; y tomarla en un plazo no mayor de 10 días laborables</a:t>
            </a:r>
            <a:r>
              <a:rPr lang="es-DO" sz="1700" dirty="0" smtClean="0">
                <a:solidFill>
                  <a:schemeClr val="tx1"/>
                </a:solidFill>
                <a:latin typeface="Century Gothic" pitchFamily="34" charset="0"/>
              </a:rPr>
              <a:t>.</a:t>
            </a:r>
            <a:endParaRPr lang="es-DO" sz="1700" dirty="0">
              <a:solidFill>
                <a:schemeClr val="tx1"/>
              </a:solidFill>
              <a:latin typeface="Century Gothic" pitchFamily="34" charset="0"/>
            </a:endParaRPr>
          </a:p>
        </p:txBody>
      </p:sp>
    </p:spTree>
    <p:extLst>
      <p:ext uri="{BB962C8B-B14F-4D97-AF65-F5344CB8AC3E}">
        <p14:creationId xmlns:p14="http://schemas.microsoft.com/office/powerpoint/2010/main" val="33319673"/>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lnSpc>
                <a:spcPct val="150000"/>
              </a:lnSpc>
            </a:pPr>
            <a:r>
              <a:rPr lang="es-DO" sz="2000" dirty="0">
                <a:solidFill>
                  <a:schemeClr val="accent1"/>
                </a:solidFill>
                <a:latin typeface="Century Gothic" pitchFamily="34" charset="0"/>
              </a:rPr>
              <a:t>Artículo </a:t>
            </a:r>
            <a:r>
              <a:rPr lang="es-DO" sz="2000" dirty="0" smtClean="0">
                <a:solidFill>
                  <a:schemeClr val="accent1"/>
                </a:solidFill>
                <a:latin typeface="Century Gothic" pitchFamily="34" charset="0"/>
              </a:rPr>
              <a:t>74. </a:t>
            </a:r>
            <a:r>
              <a:rPr lang="es-DO" sz="2000" b="1" dirty="0">
                <a:solidFill>
                  <a:schemeClr val="accent1"/>
                </a:solidFill>
                <a:latin typeface="Century Gothic" pitchFamily="34" charset="0"/>
              </a:rPr>
              <a:t>Tipos de Prueba: Escrita, Oral y Práctica</a:t>
            </a:r>
          </a:p>
          <a:p>
            <a:pPr algn="just">
              <a:lnSpc>
                <a:spcPct val="150000"/>
              </a:lnSpc>
              <a:buFont typeface="Arial" pitchFamily="34" charset="0"/>
              <a:buChar char="•"/>
            </a:pPr>
            <a:r>
              <a:rPr lang="es-DO" sz="2000" b="1" dirty="0" smtClean="0">
                <a:solidFill>
                  <a:schemeClr val="accent1"/>
                </a:solidFill>
                <a:latin typeface="Century Gothic" pitchFamily="34" charset="0"/>
              </a:rPr>
              <a:t>Prueba </a:t>
            </a:r>
            <a:r>
              <a:rPr lang="es-DO" sz="2000" b="1" dirty="0">
                <a:solidFill>
                  <a:schemeClr val="accent1"/>
                </a:solidFill>
                <a:latin typeface="Century Gothic" pitchFamily="34" charset="0"/>
              </a:rPr>
              <a:t>Escrita</a:t>
            </a:r>
          </a:p>
          <a:p>
            <a:pPr marL="0" indent="0" algn="just">
              <a:lnSpc>
                <a:spcPct val="150000"/>
              </a:lnSpc>
              <a:buNone/>
            </a:pPr>
            <a:r>
              <a:rPr lang="es-DO" sz="2000" dirty="0">
                <a:solidFill>
                  <a:schemeClr val="tx1">
                    <a:lumMod val="85000"/>
                    <a:lumOff val="15000"/>
                  </a:schemeClr>
                </a:solidFill>
                <a:latin typeface="Century Gothic" pitchFamily="34" charset="0"/>
              </a:rPr>
              <a:t>La Universidad establece la prueba escrita como el procedimiento habitual para el control de la calidad del aprendizaje; si bien, pueden utilizarse otros procedimientos que estén sustentados en fichas de evaluación, mapas conceptuales, maquetas, rúbricas, estudio de casos, diseño y desarrollo de prototipos de productos y servicios, proyectos integradores y presentaciones.</a:t>
            </a:r>
          </a:p>
          <a:p>
            <a:pPr marL="0" indent="0" algn="just">
              <a:lnSpc>
                <a:spcPct val="150000"/>
              </a:lnSpc>
              <a:buNone/>
            </a:pPr>
            <a:r>
              <a:rPr lang="es-DO" sz="2000" dirty="0" smtClean="0">
                <a:solidFill>
                  <a:schemeClr val="tx1">
                    <a:lumMod val="85000"/>
                    <a:lumOff val="15000"/>
                  </a:schemeClr>
                </a:solidFill>
                <a:latin typeface="Century Gothic" pitchFamily="34" charset="0"/>
              </a:rPr>
              <a:t>En </a:t>
            </a:r>
            <a:r>
              <a:rPr lang="es-DO" sz="2000" dirty="0">
                <a:solidFill>
                  <a:schemeClr val="tx1">
                    <a:lumMod val="85000"/>
                    <a:lumOff val="15000"/>
                  </a:schemeClr>
                </a:solidFill>
                <a:latin typeface="Century Gothic" pitchFamily="34" charset="0"/>
              </a:rPr>
              <a:t>caso de imposibilidad física del estudiante, el profesor puede optar por la prueba oral.</a:t>
            </a:r>
          </a:p>
        </p:txBody>
      </p:sp>
    </p:spTree>
    <p:extLst>
      <p:ext uri="{BB962C8B-B14F-4D97-AF65-F5344CB8AC3E}">
        <p14:creationId xmlns:p14="http://schemas.microsoft.com/office/powerpoint/2010/main" val="2145583737"/>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lnSpc>
                <a:spcPct val="150000"/>
              </a:lnSpc>
              <a:buFont typeface="Arial" pitchFamily="34" charset="0"/>
              <a:buChar char="•"/>
            </a:pPr>
            <a:r>
              <a:rPr lang="es-DO" sz="2000" b="1" dirty="0" smtClean="0">
                <a:solidFill>
                  <a:schemeClr val="accent1"/>
                </a:solidFill>
                <a:latin typeface="Century Gothic" pitchFamily="34" charset="0"/>
              </a:rPr>
              <a:t>La </a:t>
            </a:r>
            <a:r>
              <a:rPr lang="es-DO" sz="2000" b="1" dirty="0">
                <a:solidFill>
                  <a:schemeClr val="accent1"/>
                </a:solidFill>
                <a:latin typeface="Century Gothic" pitchFamily="34" charset="0"/>
              </a:rPr>
              <a:t>Prueba Oral</a:t>
            </a:r>
          </a:p>
          <a:p>
            <a:pPr marL="0" indent="0" algn="just">
              <a:lnSpc>
                <a:spcPct val="150000"/>
              </a:lnSpc>
              <a:buNone/>
            </a:pPr>
            <a:r>
              <a:rPr lang="es-DO" sz="2000" dirty="0">
                <a:solidFill>
                  <a:schemeClr val="tx1">
                    <a:lumMod val="85000"/>
                    <a:lumOff val="15000"/>
                  </a:schemeClr>
                </a:solidFill>
                <a:latin typeface="Century Gothic" pitchFamily="34" charset="0"/>
              </a:rPr>
              <a:t>La Prueba Oral es una alternativa de evaluación, autorizada por la Dirección de Carrera o Departamento, cuando el profesor de una asignatura entienda que se justifique su aplicación debido a la naturaleza de la materia y de los objetivos propuestos. En el caso de los idiomas, cuando uno de ellos se imparte como segunda lengua, las pruebas se realizan en forma oral y escrita.</a:t>
            </a:r>
          </a:p>
          <a:p>
            <a:pPr algn="just">
              <a:lnSpc>
                <a:spcPct val="150000"/>
              </a:lnSpc>
              <a:buFont typeface="Arial" pitchFamily="34" charset="0"/>
              <a:buChar char="•"/>
            </a:pPr>
            <a:r>
              <a:rPr lang="es-DO" sz="2000" b="1" dirty="0" smtClean="0">
                <a:solidFill>
                  <a:schemeClr val="accent1"/>
                </a:solidFill>
                <a:latin typeface="Century Gothic" pitchFamily="34" charset="0"/>
              </a:rPr>
              <a:t>Prueba </a:t>
            </a:r>
            <a:r>
              <a:rPr lang="es-DO" sz="2000" b="1" dirty="0">
                <a:solidFill>
                  <a:schemeClr val="accent1"/>
                </a:solidFill>
                <a:latin typeface="Century Gothic" pitchFamily="34" charset="0"/>
              </a:rPr>
              <a:t>Práctica</a:t>
            </a:r>
          </a:p>
          <a:p>
            <a:pPr marL="0" indent="0" algn="just">
              <a:lnSpc>
                <a:spcPct val="150000"/>
              </a:lnSpc>
              <a:buNone/>
            </a:pPr>
            <a:r>
              <a:rPr lang="es-DO" sz="2000" dirty="0">
                <a:solidFill>
                  <a:schemeClr val="tx1">
                    <a:lumMod val="85000"/>
                    <a:lumOff val="15000"/>
                  </a:schemeClr>
                </a:solidFill>
                <a:latin typeface="Century Gothic" pitchFamily="34" charset="0"/>
              </a:rPr>
              <a:t>La prueba práctica de asignaturas de laboratorios y talleres es un procedimiento formal de verificación del rendimiento académico, se utiliza con preferencia en aquellas áreas de especialización en las que así se requiere.</a:t>
            </a:r>
          </a:p>
        </p:txBody>
      </p:sp>
    </p:spTree>
    <p:extLst>
      <p:ext uri="{BB962C8B-B14F-4D97-AF65-F5344CB8AC3E}">
        <p14:creationId xmlns:p14="http://schemas.microsoft.com/office/powerpoint/2010/main" val="75111849"/>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60021"/>
            <a:ext cx="8961834" cy="5830784"/>
          </a:xfrm>
        </p:spPr>
        <p:txBody>
          <a:bodyPr>
            <a:noAutofit/>
          </a:bodyPr>
          <a:lstStyle/>
          <a:p>
            <a:pPr algn="just">
              <a:lnSpc>
                <a:spcPct val="150000"/>
              </a:lnSpc>
              <a:buFont typeface="Arial" pitchFamily="34" charset="0"/>
              <a:buChar char="•"/>
            </a:pPr>
            <a:r>
              <a:rPr lang="es-DO" sz="2000" b="1" dirty="0">
                <a:solidFill>
                  <a:schemeClr val="accent1"/>
                </a:solidFill>
                <a:latin typeface="Century Gothic" pitchFamily="34" charset="0"/>
              </a:rPr>
              <a:t>Artículo </a:t>
            </a:r>
            <a:r>
              <a:rPr lang="es-DO" sz="2000" b="1" dirty="0" smtClean="0">
                <a:solidFill>
                  <a:schemeClr val="accent1"/>
                </a:solidFill>
                <a:latin typeface="Century Gothic" pitchFamily="34" charset="0"/>
              </a:rPr>
              <a:t>75. </a:t>
            </a:r>
            <a:r>
              <a:rPr lang="es-DO" sz="2000" dirty="0">
                <a:solidFill>
                  <a:schemeClr val="tx1">
                    <a:lumMod val="85000"/>
                    <a:lumOff val="15000"/>
                  </a:schemeClr>
                </a:solidFill>
                <a:latin typeface="Century Gothic" pitchFamily="34" charset="0"/>
              </a:rPr>
              <a:t>La sustitución de exámenes por actividades no contempladas en el programa de asignatura, como asistencia a cursos, seminarios, viajes, está prohibida. Sin embargo, con la autorización de la dirección de la carrera, el profesor podrá exigir la presentación de informes académicos.</a:t>
            </a:r>
          </a:p>
          <a:p>
            <a:pPr algn="just">
              <a:lnSpc>
                <a:spcPct val="150000"/>
              </a:lnSpc>
              <a:buFont typeface="Arial" pitchFamily="34" charset="0"/>
              <a:buChar char="•"/>
            </a:pPr>
            <a:endParaRPr lang="es-DO" sz="2000" b="1" dirty="0">
              <a:solidFill>
                <a:schemeClr val="accent1"/>
              </a:solidFill>
              <a:latin typeface="Century Gothic" pitchFamily="34" charset="0"/>
            </a:endParaRPr>
          </a:p>
          <a:p>
            <a:pPr algn="just">
              <a:lnSpc>
                <a:spcPct val="150000"/>
              </a:lnSpc>
              <a:buFont typeface="Arial" pitchFamily="34" charset="0"/>
              <a:buChar char="•"/>
            </a:pPr>
            <a:r>
              <a:rPr lang="es-DO" sz="2000" b="1" dirty="0">
                <a:solidFill>
                  <a:schemeClr val="accent1"/>
                </a:solidFill>
                <a:latin typeface="Century Gothic" pitchFamily="34" charset="0"/>
              </a:rPr>
              <a:t>Artículo </a:t>
            </a:r>
            <a:r>
              <a:rPr lang="es-DO" sz="2000" b="1" dirty="0" smtClean="0">
                <a:solidFill>
                  <a:schemeClr val="accent1"/>
                </a:solidFill>
                <a:latin typeface="Century Gothic" pitchFamily="34" charset="0"/>
              </a:rPr>
              <a:t>76. </a:t>
            </a:r>
            <a:r>
              <a:rPr lang="es-DO" sz="2000" dirty="0">
                <a:solidFill>
                  <a:schemeClr val="tx1">
                    <a:lumMod val="85000"/>
                    <a:lumOff val="15000"/>
                  </a:schemeClr>
                </a:solidFill>
                <a:latin typeface="Century Gothic" pitchFamily="34" charset="0"/>
              </a:rPr>
              <a:t>En las </a:t>
            </a:r>
            <a:r>
              <a:rPr lang="es-DO" sz="2000" b="1" dirty="0">
                <a:solidFill>
                  <a:schemeClr val="tx1">
                    <a:lumMod val="85000"/>
                    <a:lumOff val="15000"/>
                  </a:schemeClr>
                </a:solidFill>
                <a:latin typeface="Century Gothic" pitchFamily="34" charset="0"/>
              </a:rPr>
              <a:t>asignaturas teóricas-prácticas </a:t>
            </a:r>
            <a:r>
              <a:rPr lang="es-DO" sz="2000" dirty="0">
                <a:solidFill>
                  <a:schemeClr val="tx1">
                    <a:lumMod val="85000"/>
                    <a:lumOff val="15000"/>
                  </a:schemeClr>
                </a:solidFill>
                <a:latin typeface="Century Gothic" pitchFamily="34" charset="0"/>
              </a:rPr>
              <a:t>con claves diferentes, cuando el estudiante aprueba la teoría y reprueba la práctica o viceversa, la calificación de la asignatura aprobada se considera válida de forma definitiva, por lo que sólo debe inscribir la asignatura reprobada.</a:t>
            </a:r>
          </a:p>
        </p:txBody>
      </p:sp>
    </p:spTree>
    <p:extLst>
      <p:ext uri="{BB962C8B-B14F-4D97-AF65-F5344CB8AC3E}">
        <p14:creationId xmlns:p14="http://schemas.microsoft.com/office/powerpoint/2010/main" val="744545007"/>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pPr>
            <a:r>
              <a:rPr lang="es-DO" sz="2000" dirty="0">
                <a:solidFill>
                  <a:schemeClr val="accent1"/>
                </a:solidFill>
                <a:latin typeface="Century Gothic" pitchFamily="34" charset="0"/>
              </a:rPr>
              <a:t>Artículo 77. </a:t>
            </a:r>
            <a:r>
              <a:rPr lang="es-DO" sz="2000" b="1" dirty="0">
                <a:solidFill>
                  <a:schemeClr val="accent1"/>
                </a:solidFill>
                <a:latin typeface="Century Gothic" pitchFamily="34" charset="0"/>
              </a:rPr>
              <a:t>Examen de Nivel</a:t>
            </a:r>
          </a:p>
          <a:p>
            <a:pPr marL="0" indent="0" algn="just">
              <a:lnSpc>
                <a:spcPct val="150000"/>
              </a:lnSpc>
              <a:buNone/>
            </a:pPr>
            <a:r>
              <a:rPr lang="es-DO" sz="1900" dirty="0">
                <a:solidFill>
                  <a:schemeClr val="tx1"/>
                </a:solidFill>
                <a:latin typeface="Century Gothic" pitchFamily="34" charset="0"/>
              </a:rPr>
              <a:t>Todo estudiante extranjero cuyo país de origen no tenga como lengua oficial el español, debe cursar la asignatura “Español para Extranjeros”, en sus respectivos niveles. En caso de tener dominio en alguno de los niveles requeridos, podrá tomar el Examen de Nivel correspondiente. El estudiante extranjero que haya estudiado el Bachillerato en República Dominicana está exonerado del requerimiento expuesto más </a:t>
            </a:r>
            <a:r>
              <a:rPr lang="es-DO" sz="1900" dirty="0" smtClean="0">
                <a:solidFill>
                  <a:schemeClr val="tx1"/>
                </a:solidFill>
                <a:latin typeface="Century Gothic" pitchFamily="34" charset="0"/>
              </a:rPr>
              <a:t>arriba.</a:t>
            </a:r>
            <a:endParaRPr lang="es-DO" sz="1900" dirty="0">
              <a:solidFill>
                <a:schemeClr val="tx1"/>
              </a:solidFill>
              <a:latin typeface="Century Gothic" pitchFamily="34" charset="0"/>
            </a:endParaRPr>
          </a:p>
          <a:p>
            <a:pPr algn="just">
              <a:lnSpc>
                <a:spcPct val="150000"/>
              </a:lnSpc>
              <a:buFont typeface="Wingdings" pitchFamily="2" charset="2"/>
              <a:buChar char="§"/>
            </a:pPr>
            <a:r>
              <a:rPr lang="es-DO" sz="2000" b="1" dirty="0" smtClean="0">
                <a:solidFill>
                  <a:schemeClr val="accent1"/>
                </a:solidFill>
                <a:latin typeface="Century Gothic" pitchFamily="34" charset="0"/>
              </a:rPr>
              <a:t>Artículo </a:t>
            </a:r>
            <a:r>
              <a:rPr lang="es-DO" sz="2000" b="1" dirty="0">
                <a:solidFill>
                  <a:schemeClr val="accent1"/>
                </a:solidFill>
                <a:latin typeface="Century Gothic" pitchFamily="34" charset="0"/>
              </a:rPr>
              <a:t>78. </a:t>
            </a:r>
            <a:r>
              <a:rPr lang="es-DO" sz="1900" dirty="0">
                <a:solidFill>
                  <a:schemeClr val="tx1"/>
                </a:solidFill>
                <a:latin typeface="Century Gothic" pitchFamily="34" charset="0"/>
              </a:rPr>
              <a:t>El examen de nivel lo ofrece la Universidad a los estudiantes para determinar el dominio sobre el contenido de un área del  conocimiento o asignaturas, como: Idiomas, Computación, Español para Extranjeros, y otras asignaturas que puedan ajustarse a esas mismas condiciones.</a:t>
            </a:r>
          </a:p>
        </p:txBody>
      </p:sp>
    </p:spTree>
    <p:extLst>
      <p:ext uri="{BB962C8B-B14F-4D97-AF65-F5344CB8AC3E}">
        <p14:creationId xmlns:p14="http://schemas.microsoft.com/office/powerpoint/2010/main" val="2814048847"/>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pPr>
            <a:r>
              <a:rPr lang="es-DO" sz="2000" b="1" dirty="0" smtClean="0">
                <a:solidFill>
                  <a:schemeClr val="accent1"/>
                </a:solidFill>
                <a:latin typeface="Century Gothic" pitchFamily="34" charset="0"/>
              </a:rPr>
              <a:t> </a:t>
            </a:r>
            <a:r>
              <a:rPr lang="es-DO" sz="2000" b="1" dirty="0">
                <a:solidFill>
                  <a:schemeClr val="accent1"/>
                </a:solidFill>
                <a:latin typeface="Century Gothic" pitchFamily="34" charset="0"/>
              </a:rPr>
              <a:t>Adicionalmente, se especifican los siguientes numerales:</a:t>
            </a:r>
          </a:p>
          <a:p>
            <a:pPr marL="457200" indent="-457200" algn="just">
              <a:lnSpc>
                <a:spcPct val="150000"/>
              </a:lnSpc>
              <a:buFont typeface="+mj-lt"/>
              <a:buAutoNum type="arabicParenR"/>
            </a:pPr>
            <a:r>
              <a:rPr lang="es-DO" sz="2000" dirty="0" smtClean="0">
                <a:solidFill>
                  <a:schemeClr val="tx1">
                    <a:lumMod val="85000"/>
                    <a:lumOff val="15000"/>
                  </a:schemeClr>
                </a:solidFill>
                <a:latin typeface="Century Gothic" pitchFamily="34" charset="0"/>
              </a:rPr>
              <a:t>El </a:t>
            </a:r>
            <a:r>
              <a:rPr lang="es-DO" sz="2000" dirty="0">
                <a:solidFill>
                  <a:schemeClr val="tx1">
                    <a:lumMod val="85000"/>
                    <a:lumOff val="15000"/>
                  </a:schemeClr>
                </a:solidFill>
                <a:latin typeface="Century Gothic" pitchFamily="34" charset="0"/>
              </a:rPr>
              <a:t>estudiante, en caso de optar por este examen, </a:t>
            </a:r>
            <a:r>
              <a:rPr lang="es-DO" sz="2000" b="1" dirty="0">
                <a:solidFill>
                  <a:schemeClr val="tx1">
                    <a:lumMod val="85000"/>
                    <a:lumOff val="15000"/>
                  </a:schemeClr>
                </a:solidFill>
                <a:latin typeface="Century Gothic" pitchFamily="34" charset="0"/>
              </a:rPr>
              <a:t>debe recibirlo en el primer cuatrimestre de ingreso a la Universidad.</a:t>
            </a:r>
          </a:p>
          <a:p>
            <a:pPr marL="457200" indent="-457200" algn="just">
              <a:lnSpc>
                <a:spcPct val="150000"/>
              </a:lnSpc>
              <a:buFont typeface="+mj-lt"/>
              <a:buAutoNum type="arabicParenR"/>
            </a:pPr>
            <a:r>
              <a:rPr lang="es-DO" sz="2000" dirty="0" smtClean="0">
                <a:solidFill>
                  <a:schemeClr val="tx1">
                    <a:lumMod val="85000"/>
                    <a:lumOff val="15000"/>
                  </a:schemeClr>
                </a:solidFill>
                <a:latin typeface="Century Gothic" pitchFamily="34" charset="0"/>
              </a:rPr>
              <a:t>La </a:t>
            </a:r>
            <a:r>
              <a:rPr lang="es-DO" sz="2000" dirty="0">
                <a:solidFill>
                  <a:schemeClr val="tx1">
                    <a:lumMod val="85000"/>
                    <a:lumOff val="15000"/>
                  </a:schemeClr>
                </a:solidFill>
                <a:latin typeface="Century Gothic" pitchFamily="34" charset="0"/>
              </a:rPr>
              <a:t>Universidad programará un examen para cada nivel de la </a:t>
            </a:r>
            <a:r>
              <a:rPr lang="es-DO" sz="2000" dirty="0" smtClean="0">
                <a:solidFill>
                  <a:schemeClr val="tx1">
                    <a:lumMod val="85000"/>
                    <a:lumOff val="15000"/>
                  </a:schemeClr>
                </a:solidFill>
                <a:latin typeface="Century Gothic" pitchFamily="34" charset="0"/>
              </a:rPr>
              <a:t>respectiva </a:t>
            </a:r>
            <a:r>
              <a:rPr lang="es-DO" sz="2000" dirty="0">
                <a:solidFill>
                  <a:schemeClr val="tx1">
                    <a:lumMod val="85000"/>
                    <a:lumOff val="15000"/>
                  </a:schemeClr>
                </a:solidFill>
                <a:latin typeface="Century Gothic" pitchFamily="34" charset="0"/>
              </a:rPr>
              <a:t>asignatura.</a:t>
            </a:r>
          </a:p>
          <a:p>
            <a:pPr marL="457200" indent="-457200" algn="just">
              <a:lnSpc>
                <a:spcPct val="150000"/>
              </a:lnSpc>
              <a:buFont typeface="+mj-lt"/>
              <a:buAutoNum type="arabicParenR"/>
            </a:pPr>
            <a:r>
              <a:rPr lang="es-DO" sz="2000" b="1" dirty="0" smtClean="0">
                <a:solidFill>
                  <a:schemeClr val="tx1">
                    <a:lumMod val="85000"/>
                    <a:lumOff val="15000"/>
                  </a:schemeClr>
                </a:solidFill>
                <a:latin typeface="Century Gothic" pitchFamily="34" charset="0"/>
              </a:rPr>
              <a:t>Los </a:t>
            </a:r>
            <a:r>
              <a:rPr lang="es-DO" sz="2000" b="1" dirty="0">
                <a:solidFill>
                  <a:schemeClr val="tx1">
                    <a:lumMod val="85000"/>
                    <a:lumOff val="15000"/>
                  </a:schemeClr>
                </a:solidFill>
                <a:latin typeface="Century Gothic" pitchFamily="34" charset="0"/>
              </a:rPr>
              <a:t>exámenes de nivel se ofrecen antes del inicio de la docencia regular.</a:t>
            </a:r>
          </a:p>
          <a:p>
            <a:pPr marL="457200" indent="-457200" algn="just">
              <a:lnSpc>
                <a:spcPct val="150000"/>
              </a:lnSpc>
              <a:buFont typeface="+mj-lt"/>
              <a:buAutoNum type="arabicParenR"/>
            </a:pPr>
            <a:r>
              <a:rPr lang="es-DO" sz="2000" dirty="0" smtClean="0">
                <a:solidFill>
                  <a:schemeClr val="tx1">
                    <a:lumMod val="85000"/>
                    <a:lumOff val="15000"/>
                  </a:schemeClr>
                </a:solidFill>
                <a:latin typeface="Century Gothic" pitchFamily="34" charset="0"/>
              </a:rPr>
              <a:t>El </a:t>
            </a:r>
            <a:r>
              <a:rPr lang="es-DO" sz="2000" dirty="0">
                <a:solidFill>
                  <a:schemeClr val="tx1">
                    <a:lumMod val="85000"/>
                    <a:lumOff val="15000"/>
                  </a:schemeClr>
                </a:solidFill>
                <a:latin typeface="Century Gothic" pitchFamily="34" charset="0"/>
              </a:rPr>
              <a:t>examen de nivel no se incluye en el cálculo del Índice Académico.</a:t>
            </a:r>
          </a:p>
        </p:txBody>
      </p:sp>
    </p:spTree>
    <p:extLst>
      <p:ext uri="{BB962C8B-B14F-4D97-AF65-F5344CB8AC3E}">
        <p14:creationId xmlns:p14="http://schemas.microsoft.com/office/powerpoint/2010/main" val="1250099212"/>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826384"/>
            <a:ext cx="9237023" cy="3516347"/>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79. </a:t>
            </a:r>
            <a:r>
              <a:rPr lang="es-DO" sz="2000" b="1" dirty="0">
                <a:solidFill>
                  <a:schemeClr val="accent1"/>
                </a:solidFill>
                <a:latin typeface="Century Gothic" pitchFamily="34" charset="0"/>
              </a:rPr>
              <a:t>De las Calificaciones</a:t>
            </a:r>
          </a:p>
          <a:p>
            <a:pPr algn="just">
              <a:lnSpc>
                <a:spcPct val="150000"/>
              </a:lnSpc>
            </a:pPr>
            <a:r>
              <a:rPr lang="es-DO" dirty="0">
                <a:latin typeface="Century Gothic" pitchFamily="34" charset="0"/>
              </a:rPr>
              <a:t>Las calificaciones serán establecidas utilizando números y letras.</a:t>
            </a:r>
          </a:p>
          <a:p>
            <a:pPr algn="just">
              <a:lnSpc>
                <a:spcPct val="150000"/>
              </a:lnSpc>
            </a:pPr>
            <a:endParaRPr lang="es-DO" sz="2400" dirty="0">
              <a:latin typeface="Century Gothic" pitchFamily="34" charset="0"/>
            </a:endParaRPr>
          </a:p>
          <a:p>
            <a:pPr marL="342900" indent="-342900" algn="just">
              <a:lnSpc>
                <a:spcPct val="150000"/>
              </a:lnSpc>
              <a:buClr>
                <a:schemeClr val="accent2"/>
              </a:buClr>
              <a:buFont typeface="Wingdings" pitchFamily="2" charset="2"/>
              <a:buChar char="§"/>
            </a:pPr>
            <a:r>
              <a:rPr lang="es-DO" sz="2000" b="1" dirty="0">
                <a:solidFill>
                  <a:schemeClr val="accent1"/>
                </a:solidFill>
                <a:latin typeface="Century Gothic" pitchFamily="34" charset="0"/>
              </a:rPr>
              <a:t>Artículo 80. </a:t>
            </a:r>
            <a:r>
              <a:rPr lang="es-DO" dirty="0">
                <a:latin typeface="Century Gothic" pitchFamily="34" charset="0"/>
              </a:rPr>
              <a:t>La Calificación mínima para aprobar una asignatura es 70 puntos.</a:t>
            </a:r>
          </a:p>
          <a:p>
            <a:pPr algn="just">
              <a:lnSpc>
                <a:spcPct val="150000"/>
              </a:lnSpc>
            </a:pPr>
            <a:endParaRPr lang="es-DO" sz="2400" dirty="0">
              <a:latin typeface="Century Gothic" pitchFamily="34" charset="0"/>
            </a:endParaRPr>
          </a:p>
          <a:p>
            <a:pPr algn="just">
              <a:lnSpc>
                <a:spcPct val="150000"/>
              </a:lnSpc>
            </a:pPr>
            <a:r>
              <a:rPr lang="es-DO" dirty="0">
                <a:latin typeface="Century Gothic" pitchFamily="34" charset="0"/>
              </a:rPr>
              <a:t>De acuerdo con la calificación obtenida, se establece la siguiente escala:</a:t>
            </a:r>
          </a:p>
        </p:txBody>
      </p:sp>
      <p:sp>
        <p:nvSpPr>
          <p:cNvPr id="4" name="3 Flecha derecha"/>
          <p:cNvSpPr/>
          <p:nvPr/>
        </p:nvSpPr>
        <p:spPr>
          <a:xfrm>
            <a:off x="2518706" y="4653168"/>
            <a:ext cx="4609578" cy="1302707"/>
          </a:xfrm>
          <a:prstGeom prst="rightArrow">
            <a:avLst/>
          </a:prstGeom>
          <a:solidFill>
            <a:schemeClr val="accent2"/>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837157331"/>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3779364823"/>
              </p:ext>
            </p:extLst>
          </p:nvPr>
        </p:nvGraphicFramePr>
        <p:xfrm>
          <a:off x="423059" y="1472544"/>
          <a:ext cx="9100951" cy="4904505"/>
        </p:xfrm>
        <a:graphic>
          <a:graphicData uri="http://schemas.openxmlformats.org/drawingml/2006/table">
            <a:tbl>
              <a:tblPr firstRow="1" bandRow="1">
                <a:tableStyleId>{5C22544A-7EE6-4342-B048-85BDC9FD1C3A}</a:tableStyleId>
              </a:tblPr>
              <a:tblGrid>
                <a:gridCol w="2736274"/>
                <a:gridCol w="1463037"/>
                <a:gridCol w="2481478"/>
                <a:gridCol w="2420162"/>
              </a:tblGrid>
              <a:tr h="608741">
                <a:tc>
                  <a:txBody>
                    <a:bodyPr/>
                    <a:lstStyle/>
                    <a:p>
                      <a:pPr algn="ctr"/>
                      <a:r>
                        <a:rPr lang="es-DO" sz="2400" b="1" dirty="0" smtClean="0">
                          <a:latin typeface="Century Gothic" pitchFamily="34" charset="0"/>
                        </a:rPr>
                        <a:t>Calificación</a:t>
                      </a:r>
                      <a:endParaRPr lang="es-DO" sz="2400" b="1" dirty="0">
                        <a:latin typeface="Century Gothic" pitchFamily="34" charset="0"/>
                      </a:endParaRPr>
                    </a:p>
                  </a:txBody>
                  <a:tcPr marL="74295" marR="74295" anchor="ctr"/>
                </a:tc>
                <a:tc>
                  <a:txBody>
                    <a:bodyPr/>
                    <a:lstStyle/>
                    <a:p>
                      <a:pPr algn="ctr"/>
                      <a:r>
                        <a:rPr lang="es-DO" sz="2400" b="1" dirty="0" smtClean="0">
                          <a:latin typeface="Century Gothic" pitchFamily="34" charset="0"/>
                        </a:rPr>
                        <a:t>Puntos</a:t>
                      </a:r>
                      <a:endParaRPr lang="es-DO" sz="2400" b="1" dirty="0">
                        <a:latin typeface="Century Gothic" pitchFamily="34" charset="0"/>
                      </a:endParaRPr>
                    </a:p>
                  </a:txBody>
                  <a:tcPr marL="74295" marR="74295" anchor="ctr"/>
                </a:tc>
                <a:tc gridSpan="2">
                  <a:txBody>
                    <a:bodyPr/>
                    <a:lstStyle/>
                    <a:p>
                      <a:pPr algn="ctr"/>
                      <a:r>
                        <a:rPr lang="es-DO" sz="2400" b="1" dirty="0" smtClean="0">
                          <a:latin typeface="Century Gothic" pitchFamily="34" charset="0"/>
                        </a:rPr>
                        <a:t>Equivalencia</a:t>
                      </a:r>
                      <a:endParaRPr lang="es-DO" sz="2400" b="1" dirty="0">
                        <a:latin typeface="Century Gothic" pitchFamily="34" charset="0"/>
                      </a:endParaRPr>
                    </a:p>
                  </a:txBody>
                  <a:tcPr marL="74295" marR="74295" anchor="ctr"/>
                </a:tc>
                <a:tc hMerge="1">
                  <a:txBody>
                    <a:bodyPr/>
                    <a:lstStyle/>
                    <a:p>
                      <a:endParaRPr lang="es-DO"/>
                    </a:p>
                  </a:txBody>
                  <a:tcPr/>
                </a:tc>
              </a:tr>
              <a:tr h="608741">
                <a:tc>
                  <a:txBody>
                    <a:bodyPr/>
                    <a:lstStyle/>
                    <a:p>
                      <a:pPr algn="ctr"/>
                      <a:r>
                        <a:rPr lang="es-DO" sz="2000" b="1" dirty="0" smtClean="0">
                          <a:latin typeface="Century Gothic" pitchFamily="34" charset="0"/>
                        </a:rPr>
                        <a:t>A</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4</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90-100</a:t>
                      </a: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Excelente</a:t>
                      </a:r>
                    </a:p>
                  </a:txBody>
                  <a:tcPr marL="74295" marR="74295" anchor="ctr">
                    <a:lnL w="12700" cap="flat" cmpd="sng" algn="ctr">
                      <a:solidFill>
                        <a:schemeClr val="bg1"/>
                      </a:solidFill>
                      <a:prstDash val="solid"/>
                      <a:round/>
                      <a:headEnd type="none" w="med" len="med"/>
                      <a:tailEnd type="none" w="med" len="med"/>
                    </a:lnL>
                  </a:tcPr>
                </a:tc>
              </a:tr>
              <a:tr h="608741">
                <a:tc>
                  <a:txBody>
                    <a:bodyPr/>
                    <a:lstStyle/>
                    <a:p>
                      <a:pPr algn="ctr"/>
                      <a:r>
                        <a:rPr lang="es-DO" sz="2000" b="1" dirty="0" smtClean="0">
                          <a:latin typeface="Century Gothic" pitchFamily="34" charset="0"/>
                        </a:rPr>
                        <a:t>B</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3</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80-89</a:t>
                      </a: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Bueno</a:t>
                      </a:r>
                    </a:p>
                  </a:txBody>
                  <a:tcPr marL="74295" marR="74295" anchor="ctr">
                    <a:lnL w="12700" cap="flat" cmpd="sng" algn="ctr">
                      <a:solidFill>
                        <a:schemeClr val="bg1"/>
                      </a:solidFill>
                      <a:prstDash val="solid"/>
                      <a:round/>
                      <a:headEnd type="none" w="med" len="med"/>
                      <a:tailEnd type="none" w="med" len="med"/>
                    </a:lnL>
                  </a:tcPr>
                </a:tc>
              </a:tr>
              <a:tr h="608741">
                <a:tc>
                  <a:txBody>
                    <a:bodyPr/>
                    <a:lstStyle/>
                    <a:p>
                      <a:pPr algn="ctr"/>
                      <a:r>
                        <a:rPr lang="es-DO" sz="2000" b="1" dirty="0" smtClean="0">
                          <a:latin typeface="Century Gothic" pitchFamily="34" charset="0"/>
                        </a:rPr>
                        <a:t>C</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2</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70-79</a:t>
                      </a: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Satisfactorio</a:t>
                      </a:r>
                    </a:p>
                  </a:txBody>
                  <a:tcPr marL="74295" marR="74295" anchor="ctr">
                    <a:lnL w="12700" cap="flat" cmpd="sng" algn="ctr">
                      <a:solidFill>
                        <a:schemeClr val="bg1"/>
                      </a:solidFill>
                      <a:prstDash val="solid"/>
                      <a:round/>
                      <a:headEnd type="none" w="med" len="med"/>
                      <a:tailEnd type="none" w="med" len="med"/>
                    </a:lnL>
                  </a:tcPr>
                </a:tc>
              </a:tr>
              <a:tr h="608741">
                <a:tc>
                  <a:txBody>
                    <a:bodyPr/>
                    <a:lstStyle/>
                    <a:p>
                      <a:pPr algn="ctr"/>
                      <a:r>
                        <a:rPr lang="es-DO" sz="2000" b="1" dirty="0" smtClean="0">
                          <a:latin typeface="Century Gothic" pitchFamily="34" charset="0"/>
                        </a:rPr>
                        <a:t>D</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1</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60-69</a:t>
                      </a: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Deficiente</a:t>
                      </a:r>
                    </a:p>
                  </a:txBody>
                  <a:tcPr marL="74295" marR="74295" anchor="ctr">
                    <a:lnL w="12700" cap="flat" cmpd="sng" algn="ctr">
                      <a:solidFill>
                        <a:schemeClr val="bg1"/>
                      </a:solidFill>
                      <a:prstDash val="solid"/>
                      <a:round/>
                      <a:headEnd type="none" w="med" len="med"/>
                      <a:tailEnd type="none" w="med" len="med"/>
                    </a:lnL>
                  </a:tcPr>
                </a:tc>
              </a:tr>
              <a:tr h="608741">
                <a:tc>
                  <a:txBody>
                    <a:bodyPr/>
                    <a:lstStyle/>
                    <a:p>
                      <a:pPr algn="ctr"/>
                      <a:r>
                        <a:rPr lang="es-DO" sz="2000" b="1" dirty="0" smtClean="0">
                          <a:latin typeface="Century Gothic" pitchFamily="34" charset="0"/>
                        </a:rPr>
                        <a:t>F</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0</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50-59</a:t>
                      </a: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Reprobado</a:t>
                      </a:r>
                    </a:p>
                  </a:txBody>
                  <a:tcPr marL="74295" marR="74295" anchor="ctr">
                    <a:lnL w="12700" cap="flat" cmpd="sng" algn="ctr">
                      <a:solidFill>
                        <a:schemeClr val="bg1"/>
                      </a:solidFill>
                      <a:prstDash val="solid"/>
                      <a:round/>
                      <a:headEnd type="none" w="med" len="med"/>
                      <a:tailEnd type="none" w="med" len="med"/>
                    </a:lnL>
                  </a:tcPr>
                </a:tc>
              </a:tr>
              <a:tr h="608741">
                <a:tc>
                  <a:txBody>
                    <a:bodyPr/>
                    <a:lstStyle/>
                    <a:p>
                      <a:pPr algn="ctr"/>
                      <a:r>
                        <a:rPr lang="es-DO" sz="2000" b="1" dirty="0" smtClean="0">
                          <a:latin typeface="Century Gothic" pitchFamily="34" charset="0"/>
                        </a:rPr>
                        <a:t>R</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a:t>
                      </a:r>
                      <a:endParaRPr lang="es-DO" sz="2000" b="1" dirty="0">
                        <a:latin typeface="Century Gothic" pitchFamily="34" charset="0"/>
                      </a:endParaRPr>
                    </a:p>
                  </a:txBody>
                  <a:tcPr marL="74295" marR="74295" anchor="ctr"/>
                </a:tc>
                <a:tc>
                  <a:txBody>
                    <a:bodyPr/>
                    <a:lstStyle/>
                    <a:p>
                      <a:pPr algn="ct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Retirado</a:t>
                      </a:r>
                    </a:p>
                  </a:txBody>
                  <a:tcPr marL="74295" marR="74295" anchor="ctr">
                    <a:lnL w="12700" cap="flat" cmpd="sng" algn="ctr">
                      <a:solidFill>
                        <a:schemeClr val="bg1"/>
                      </a:solidFill>
                      <a:prstDash val="solid"/>
                      <a:round/>
                      <a:headEnd type="none" w="med" len="med"/>
                      <a:tailEnd type="none" w="med" len="med"/>
                    </a:lnL>
                  </a:tcPr>
                </a:tc>
              </a:tr>
              <a:tr h="643318">
                <a:tc>
                  <a:txBody>
                    <a:bodyPr/>
                    <a:lstStyle/>
                    <a:p>
                      <a:pPr algn="ctr"/>
                      <a:r>
                        <a:rPr lang="es-DO" sz="2000" b="1" dirty="0" smtClean="0">
                          <a:latin typeface="Century Gothic" pitchFamily="34" charset="0"/>
                        </a:rPr>
                        <a:t>EN</a:t>
                      </a:r>
                      <a:endParaRPr lang="es-DO" sz="2000" b="1" dirty="0">
                        <a:latin typeface="Century Gothic" pitchFamily="34" charset="0"/>
                      </a:endParaRPr>
                    </a:p>
                  </a:txBody>
                  <a:tcPr marL="74295" marR="74295" anchor="ctr"/>
                </a:tc>
                <a:tc>
                  <a:txBody>
                    <a:bodyPr/>
                    <a:lstStyle/>
                    <a:p>
                      <a:pPr algn="ctr"/>
                      <a:r>
                        <a:rPr lang="es-DO" sz="2000" b="1" dirty="0" smtClean="0">
                          <a:latin typeface="Century Gothic" pitchFamily="34" charset="0"/>
                        </a:rPr>
                        <a:t>-</a:t>
                      </a:r>
                      <a:endParaRPr lang="es-DO" sz="2000" b="1" dirty="0">
                        <a:latin typeface="Century Gothic" pitchFamily="34" charset="0"/>
                      </a:endParaRPr>
                    </a:p>
                  </a:txBody>
                  <a:tcPr marL="74295" marR="74295" anchor="ctr"/>
                </a:tc>
                <a:tc>
                  <a:txBody>
                    <a:bodyPr/>
                    <a:lstStyle/>
                    <a:p>
                      <a:pPr algn="ctr"/>
                      <a:endParaRPr lang="es-DO" sz="2000" b="0" dirty="0">
                        <a:latin typeface="Century Gothic" pitchFamily="34" charset="0"/>
                      </a:endParaRPr>
                    </a:p>
                  </a:txBody>
                  <a:tcPr marL="74295" marR="74295" anchor="ctr">
                    <a:lnR w="12700" cap="flat" cmpd="sng" algn="ctr">
                      <a:solidFill>
                        <a:schemeClr val="bg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DO" sz="2000" b="0" dirty="0" smtClean="0">
                          <a:latin typeface="Century Gothic" pitchFamily="34" charset="0"/>
                        </a:rPr>
                        <a:t>Examen de nivel</a:t>
                      </a:r>
                    </a:p>
                  </a:txBody>
                  <a:tcPr marL="74295" marR="74295" anchor="ctr">
                    <a:lnL w="12700" cap="flat" cmpd="sng" algn="ctr">
                      <a:solidFill>
                        <a:schemeClr val="bg1"/>
                      </a:solidFill>
                      <a:prstDash val="solid"/>
                      <a:round/>
                      <a:headEnd type="none" w="med" len="med"/>
                      <a:tailEnd type="none" w="med" len="med"/>
                    </a:lnL>
                  </a:tcPr>
                </a:tc>
              </a:tr>
            </a:tbl>
          </a:graphicData>
        </a:graphic>
      </p:graphicFrame>
      <p:sp>
        <p:nvSpPr>
          <p:cNvPr id="3" name="2 Rectángulo"/>
          <p:cNvSpPr/>
          <p:nvPr/>
        </p:nvSpPr>
        <p:spPr>
          <a:xfrm>
            <a:off x="391886" y="720717"/>
            <a:ext cx="9132124" cy="584775"/>
          </a:xfrm>
          <a:prstGeom prst="rect">
            <a:avLst/>
          </a:prstGeom>
          <a:solidFill>
            <a:schemeClr val="accent1"/>
          </a:solidFill>
        </p:spPr>
        <p:txBody>
          <a:bodyPr wrap="square">
            <a:spAutoFit/>
          </a:bodyPr>
          <a:lstStyle/>
          <a:p>
            <a:pPr algn="ctr"/>
            <a:r>
              <a:rPr lang="es-DO" sz="3200" b="1" kern="0" dirty="0" smtClean="0">
                <a:solidFill>
                  <a:schemeClr val="bg1"/>
                </a:solidFill>
                <a:effectLst>
                  <a:outerShdw blurRad="38100" dist="38100" dir="2700000" algn="tl">
                    <a:srgbClr val="000000">
                      <a:alpha val="43137"/>
                    </a:srgbClr>
                  </a:outerShdw>
                </a:effectLst>
                <a:latin typeface="Century Gothic"/>
                <a:cs typeface="Arial"/>
                <a:sym typeface="Calibri"/>
              </a:rPr>
              <a:t>Artículo 81. Escala De Calificaciones</a:t>
            </a:r>
            <a:endParaRPr lang="es-DO" sz="2800" dirty="0"/>
          </a:p>
        </p:txBody>
      </p:sp>
    </p:spTree>
    <p:extLst>
      <p:ext uri="{BB962C8B-B14F-4D97-AF65-F5344CB8AC3E}">
        <p14:creationId xmlns:p14="http://schemas.microsoft.com/office/powerpoint/2010/main" val="1720093861"/>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200000"/>
              </a:lnSpc>
            </a:pPr>
            <a:r>
              <a:rPr lang="es-DO" sz="2000" dirty="0" smtClean="0">
                <a:solidFill>
                  <a:schemeClr val="accent1"/>
                </a:solidFill>
                <a:latin typeface="Century Gothic" pitchFamily="34" charset="0"/>
              </a:rPr>
              <a:t>Artículo </a:t>
            </a:r>
            <a:r>
              <a:rPr lang="es-DO" sz="2000" dirty="0">
                <a:solidFill>
                  <a:schemeClr val="accent1"/>
                </a:solidFill>
                <a:latin typeface="Century Gothic" pitchFamily="34" charset="0"/>
              </a:rPr>
              <a:t>82. </a:t>
            </a:r>
            <a:r>
              <a:rPr lang="es-DO" sz="2000" b="1" dirty="0">
                <a:solidFill>
                  <a:schemeClr val="accent1"/>
                </a:solidFill>
                <a:latin typeface="Century Gothic" pitchFamily="34" charset="0"/>
              </a:rPr>
              <a:t>Índice Académico (IA)</a:t>
            </a:r>
          </a:p>
          <a:p>
            <a:pPr marL="0" indent="0" algn="just">
              <a:lnSpc>
                <a:spcPct val="200000"/>
              </a:lnSpc>
              <a:buNone/>
            </a:pPr>
            <a:r>
              <a:rPr lang="es-DO" sz="2000" dirty="0" smtClean="0">
                <a:solidFill>
                  <a:schemeClr val="tx1"/>
                </a:solidFill>
                <a:latin typeface="Century Gothic" pitchFamily="34" charset="0"/>
              </a:rPr>
              <a:t>El </a:t>
            </a:r>
            <a:r>
              <a:rPr lang="es-DO" sz="2000" dirty="0">
                <a:solidFill>
                  <a:schemeClr val="tx1"/>
                </a:solidFill>
                <a:latin typeface="Century Gothic" pitchFamily="34" charset="0"/>
              </a:rPr>
              <a:t>Índice Académico es un indicador del desempeño del estudiante. Es un promedio ponderado que se obtiene de dividir el total de puntos entre el total de créditos. El total de puntos se obtiene multiplicando el número de créditos de la asignatura por los puntos de la calificación alcanzada en la misma</a:t>
            </a:r>
            <a:r>
              <a:rPr lang="es-DO" sz="2000" dirty="0" smtClean="0">
                <a:solidFill>
                  <a:schemeClr val="tx1"/>
                </a:solidFill>
                <a:latin typeface="Century Gothic" pitchFamily="34" charset="0"/>
              </a:rPr>
              <a:t>.</a:t>
            </a:r>
          </a:p>
          <a:p>
            <a:pPr marL="0" indent="0" algn="just">
              <a:lnSpc>
                <a:spcPct val="200000"/>
              </a:lnSpc>
              <a:buNone/>
            </a:pPr>
            <a:endParaRPr lang="es-DO" sz="2000" dirty="0">
              <a:solidFill>
                <a:schemeClr val="tx1"/>
              </a:solidFill>
              <a:latin typeface="Century Gothic" pitchFamily="34" charset="0"/>
            </a:endParaRPr>
          </a:p>
          <a:p>
            <a:pPr marL="0" indent="0" algn="just">
              <a:lnSpc>
                <a:spcPct val="200000"/>
              </a:lnSpc>
              <a:buNone/>
            </a:pPr>
            <a:endParaRPr lang="es-DO" sz="2000" dirty="0">
              <a:solidFill>
                <a:schemeClr val="accent1"/>
              </a:solidFill>
              <a:latin typeface="Century Gothic" pitchFamily="34" charset="0"/>
            </a:endParaRPr>
          </a:p>
        </p:txBody>
      </p:sp>
    </p:spTree>
    <p:extLst>
      <p:ext uri="{BB962C8B-B14F-4D97-AF65-F5344CB8AC3E}">
        <p14:creationId xmlns:p14="http://schemas.microsoft.com/office/powerpoint/2010/main" val="3963771306"/>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200000"/>
              </a:lnSpc>
              <a:buFont typeface="Wingdings" pitchFamily="2" charset="2"/>
              <a:buChar char="§"/>
            </a:pPr>
            <a:r>
              <a:rPr lang="es-DO" sz="2000" dirty="0">
                <a:solidFill>
                  <a:schemeClr val="accent1"/>
                </a:solidFill>
                <a:latin typeface="Century Gothic" pitchFamily="34" charset="0"/>
              </a:rPr>
              <a:t>Artículo 83. </a:t>
            </a:r>
            <a:r>
              <a:rPr lang="es-DO" sz="2000" b="1" dirty="0">
                <a:solidFill>
                  <a:schemeClr val="accent1"/>
                </a:solidFill>
                <a:latin typeface="Century Gothic" pitchFamily="34" charset="0"/>
              </a:rPr>
              <a:t>Tipos de índice</a:t>
            </a:r>
          </a:p>
          <a:p>
            <a:pPr marL="0" indent="0" algn="just">
              <a:lnSpc>
                <a:spcPct val="200000"/>
              </a:lnSpc>
              <a:buNone/>
            </a:pPr>
            <a:r>
              <a:rPr lang="es-DO" sz="2000" b="1" dirty="0" smtClean="0">
                <a:solidFill>
                  <a:schemeClr val="accent1"/>
                </a:solidFill>
                <a:latin typeface="Century Gothic" pitchFamily="34" charset="0"/>
              </a:rPr>
              <a:t>a) Índice </a:t>
            </a:r>
            <a:r>
              <a:rPr lang="es-DO" sz="2000" b="1" dirty="0">
                <a:solidFill>
                  <a:schemeClr val="accent1"/>
                </a:solidFill>
                <a:latin typeface="Century Gothic" pitchFamily="34" charset="0"/>
              </a:rPr>
              <a:t>de Cuatrimestre: </a:t>
            </a:r>
            <a:r>
              <a:rPr lang="es-DO" sz="2000" dirty="0">
                <a:solidFill>
                  <a:schemeClr val="tx1"/>
                </a:solidFill>
                <a:latin typeface="Century Gothic" pitchFamily="34" charset="0"/>
              </a:rPr>
              <a:t>Se calcula con todas las asignaturas cursadas, aprobadas o no, en un determinado período académico.</a:t>
            </a:r>
          </a:p>
          <a:p>
            <a:pPr marL="0" indent="0" algn="just">
              <a:lnSpc>
                <a:spcPct val="200000"/>
              </a:lnSpc>
              <a:buNone/>
            </a:pPr>
            <a:r>
              <a:rPr lang="es-DO" sz="2000" b="1" dirty="0">
                <a:solidFill>
                  <a:schemeClr val="accent1"/>
                </a:solidFill>
                <a:latin typeface="Century Gothic" pitchFamily="34" charset="0"/>
              </a:rPr>
              <a:t>b) Índice Acumulado: </a:t>
            </a:r>
            <a:r>
              <a:rPr lang="es-DO" sz="2000" dirty="0">
                <a:solidFill>
                  <a:schemeClr val="tx1"/>
                </a:solidFill>
                <a:latin typeface="Century Gothic" pitchFamily="34" charset="0"/>
              </a:rPr>
              <a:t>Se calcula con todas las asignaturas inscritas y cursadas en la Universidad.</a:t>
            </a:r>
          </a:p>
          <a:p>
            <a:pPr algn="just">
              <a:lnSpc>
                <a:spcPct val="200000"/>
              </a:lnSpc>
              <a:buFont typeface="Wingdings" pitchFamily="2" charset="2"/>
              <a:buChar char="§"/>
            </a:pPr>
            <a:r>
              <a:rPr lang="es-DO" sz="2000" b="1" dirty="0">
                <a:solidFill>
                  <a:schemeClr val="accent1"/>
                </a:solidFill>
                <a:latin typeface="Century Gothic" pitchFamily="34" charset="0"/>
              </a:rPr>
              <a:t>Párrafo 1. </a:t>
            </a:r>
            <a:r>
              <a:rPr lang="es-DO" sz="2000" dirty="0">
                <a:solidFill>
                  <a:schemeClr val="tx1"/>
                </a:solidFill>
                <a:latin typeface="Century Gothic" pitchFamily="34" charset="0"/>
              </a:rPr>
              <a:t>Para calcular ambos índices no se toman en consideración las asignaturas convalidadas o </a:t>
            </a:r>
            <a:r>
              <a:rPr lang="es-DO" sz="2000" dirty="0" smtClean="0">
                <a:solidFill>
                  <a:schemeClr val="tx1"/>
                </a:solidFill>
                <a:latin typeface="Century Gothic" pitchFamily="34" charset="0"/>
              </a:rPr>
              <a:t>retiradas.</a:t>
            </a:r>
            <a:endParaRPr lang="es-DO" sz="2000" dirty="0">
              <a:solidFill>
                <a:schemeClr val="accent1"/>
              </a:solidFill>
              <a:latin typeface="Century Gothic" pitchFamily="34" charset="0"/>
            </a:endParaRPr>
          </a:p>
        </p:txBody>
      </p:sp>
    </p:spTree>
    <p:extLst>
      <p:ext uri="{BB962C8B-B14F-4D97-AF65-F5344CB8AC3E}">
        <p14:creationId xmlns:p14="http://schemas.microsoft.com/office/powerpoint/2010/main" val="355027025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37262" y="1141077"/>
            <a:ext cx="8689768" cy="4985980"/>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34. </a:t>
            </a:r>
            <a:r>
              <a:rPr lang="es-DO" sz="2000" b="1" dirty="0">
                <a:solidFill>
                  <a:schemeClr val="accent1"/>
                </a:solidFill>
                <a:latin typeface="Century Gothic" pitchFamily="34" charset="0"/>
              </a:rPr>
              <a:t>Estudiante de Nuevo </a:t>
            </a:r>
            <a:r>
              <a:rPr lang="es-DO" sz="2000" b="1" dirty="0" smtClean="0">
                <a:solidFill>
                  <a:schemeClr val="accent1"/>
                </a:solidFill>
                <a:latin typeface="Century Gothic" pitchFamily="34" charset="0"/>
              </a:rPr>
              <a:t>Ingreso: </a:t>
            </a:r>
            <a:r>
              <a:rPr lang="es-DO" sz="2000" dirty="0">
                <a:latin typeface="Century Gothic" pitchFamily="34" charset="0"/>
              </a:rPr>
              <a:t>Es aquel que nunca ha cursado estudios superiores o, que habiéndolos iniciado, los suspende por un período igual o mayor a cinco años</a:t>
            </a:r>
            <a:r>
              <a:rPr lang="es-DO" sz="2000" dirty="0" smtClean="0">
                <a:latin typeface="Century Gothic" pitchFamily="34" charset="0"/>
              </a:rPr>
              <a:t>.</a:t>
            </a:r>
            <a:endParaRPr lang="es-DO" sz="2000" dirty="0">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1. </a:t>
            </a:r>
            <a:r>
              <a:rPr lang="es-DO" sz="2000" dirty="0">
                <a:latin typeface="Century Gothic" pitchFamily="34" charset="0"/>
              </a:rPr>
              <a:t>El estudiante de nuevo ingreso debe: Recibir una Prueba Diagnóstica de Admisión y Evaluación Psicométrica, acogerse a la evaluación del Comité de Admisiones, y aceptar la decisión del mismo</a:t>
            </a:r>
            <a:r>
              <a:rPr lang="es-DO" sz="2000" dirty="0" smtClean="0">
                <a:latin typeface="Century Gothic" pitchFamily="34" charset="0"/>
              </a:rPr>
              <a:t>.</a:t>
            </a:r>
            <a:endParaRPr lang="es-DO" sz="2000" dirty="0">
              <a:latin typeface="Century Gothic" pitchFamily="34" charset="0"/>
            </a:endParaRP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2. </a:t>
            </a:r>
            <a:r>
              <a:rPr lang="es-DO" sz="2000" dirty="0">
                <a:latin typeface="Century Gothic" pitchFamily="34" charset="0"/>
              </a:rPr>
              <a:t>Para cada Carrera, el estudiante de nuevo ingreso, deberá tomar las Pruebas contempladas en la Normativa correspondiente.</a:t>
            </a:r>
          </a:p>
        </p:txBody>
      </p:sp>
    </p:spTree>
    <p:extLst>
      <p:ext uri="{BB962C8B-B14F-4D97-AF65-F5344CB8AC3E}">
        <p14:creationId xmlns:p14="http://schemas.microsoft.com/office/powerpoint/2010/main" val="3901097567"/>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buFont typeface="Wingdings" pitchFamily="2" charset="2"/>
              <a:buChar char="§"/>
            </a:pPr>
            <a:r>
              <a:rPr lang="es-DO" sz="2000" b="1" dirty="0">
                <a:solidFill>
                  <a:schemeClr val="accent1"/>
                </a:solidFill>
                <a:latin typeface="Century Gothic" pitchFamily="34" charset="0"/>
              </a:rPr>
              <a:t>Párrafo 2. </a:t>
            </a:r>
            <a:r>
              <a:rPr lang="es-DO" sz="1900" dirty="0">
                <a:solidFill>
                  <a:schemeClr val="tx1"/>
                </a:solidFill>
                <a:latin typeface="Century Gothic" pitchFamily="34" charset="0"/>
              </a:rPr>
              <a:t>En el cómputo del índice académico se calcula hasta la  segunda cifra decimal, pero sólo se reporta la primera cifra. Cuando la segunda cifra decimal es un número mayor o igual a 5, se incrementa el índice en una décima (0.1).</a:t>
            </a:r>
          </a:p>
          <a:p>
            <a:pPr algn="just">
              <a:lnSpc>
                <a:spcPct val="150000"/>
              </a:lnSpc>
              <a:buFont typeface="Wingdings" pitchFamily="2" charset="2"/>
              <a:buChar char="§"/>
            </a:pPr>
            <a:r>
              <a:rPr lang="es-DO" sz="2000" b="1" dirty="0">
                <a:solidFill>
                  <a:schemeClr val="accent1"/>
                </a:solidFill>
                <a:latin typeface="Century Gothic" pitchFamily="34" charset="0"/>
              </a:rPr>
              <a:t>Párrafo 3. </a:t>
            </a:r>
            <a:r>
              <a:rPr lang="es-DO" sz="1900" dirty="0">
                <a:solidFill>
                  <a:schemeClr val="tx1"/>
                </a:solidFill>
                <a:latin typeface="Century Gothic" pitchFamily="34" charset="0"/>
              </a:rPr>
              <a:t>Para el cálculo del Índice Acumulado, se tomarán en cuenta tanto los créditos de las asignaturas aprobadas como los de las reprobadas hasta que se aprueben. Por tanto, en el Récord del estudiante aparecerán todas las calificaciones de las materias cursadas.</a:t>
            </a:r>
          </a:p>
          <a:p>
            <a:pPr algn="just">
              <a:lnSpc>
                <a:spcPct val="150000"/>
              </a:lnSpc>
              <a:buFont typeface="Wingdings" pitchFamily="2" charset="2"/>
              <a:buChar char="§"/>
            </a:pPr>
            <a:r>
              <a:rPr lang="es-DO" sz="2000" b="1" dirty="0">
                <a:solidFill>
                  <a:schemeClr val="accent1"/>
                </a:solidFill>
                <a:latin typeface="Century Gothic" pitchFamily="34" charset="0"/>
              </a:rPr>
              <a:t>Párrafo 4. </a:t>
            </a:r>
            <a:r>
              <a:rPr lang="es-DO" sz="1900" dirty="0">
                <a:solidFill>
                  <a:schemeClr val="tx1"/>
                </a:solidFill>
                <a:latin typeface="Century Gothic" pitchFamily="34" charset="0"/>
              </a:rPr>
              <a:t>El Índice Acumulado para los estudiantes de la Carrera de Medicina para pasar del Bloque de Premédica al Bloque de Ciencias Básicas debe ser de 2.5.</a:t>
            </a:r>
          </a:p>
        </p:txBody>
      </p:sp>
    </p:spTree>
    <p:extLst>
      <p:ext uri="{BB962C8B-B14F-4D97-AF65-F5344CB8AC3E}">
        <p14:creationId xmlns:p14="http://schemas.microsoft.com/office/powerpoint/2010/main" val="2867252313"/>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DO" sz="2400" b="1" dirty="0">
                <a:latin typeface="Century Gothic" pitchFamily="34" charset="0"/>
              </a:rPr>
              <a:t/>
            </a:r>
            <a:br>
              <a:rPr lang="es-DO" sz="2400" b="1" dirty="0">
                <a:latin typeface="Century Gothic" pitchFamily="34" charset="0"/>
              </a:rPr>
            </a:br>
            <a:r>
              <a:rPr lang="es-DO" sz="2400" b="1" dirty="0">
                <a:latin typeface="Century Gothic" pitchFamily="34" charset="0"/>
              </a:rPr>
              <a:t>Capítulo XI </a:t>
            </a:r>
            <a:r>
              <a:rPr lang="es-DO" sz="2400" b="1" dirty="0" smtClean="0">
                <a:latin typeface="Century Gothic" pitchFamily="34" charset="0"/>
              </a:rPr>
              <a:t>- Condición </a:t>
            </a:r>
            <a:r>
              <a:rPr lang="es-DO" sz="2400" b="1" dirty="0">
                <a:latin typeface="Century Gothic" pitchFamily="34" charset="0"/>
              </a:rPr>
              <a:t>Académica</a:t>
            </a:r>
            <a:br>
              <a:rPr lang="es-DO" sz="2400" b="1" dirty="0">
                <a:latin typeface="Century Gothic" pitchFamily="34" charset="0"/>
              </a:rPr>
            </a:br>
            <a:endParaRPr lang="es-DO" dirty="0">
              <a:latin typeface="Century Gothic" pitchFamily="34" charset="0"/>
            </a:endParaRPr>
          </a:p>
        </p:txBody>
      </p:sp>
      <p:sp>
        <p:nvSpPr>
          <p:cNvPr id="3" name="2 Rectángulo"/>
          <p:cNvSpPr/>
          <p:nvPr/>
        </p:nvSpPr>
        <p:spPr>
          <a:xfrm>
            <a:off x="334488" y="1355888"/>
            <a:ext cx="9237023" cy="5013873"/>
          </a:xfrm>
          <a:prstGeom prst="rect">
            <a:avLst/>
          </a:prstGeom>
        </p:spPr>
        <p:txBody>
          <a:bodyPr wrap="square">
            <a:spAutoFit/>
          </a:bodyPr>
          <a:lstStyle/>
          <a:p>
            <a:pPr marL="306000" indent="-306000"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Artículo 84. </a:t>
            </a:r>
            <a:r>
              <a:rPr lang="es-DO" dirty="0">
                <a:latin typeface="Century Gothic" pitchFamily="34" charset="0"/>
              </a:rPr>
              <a:t>La condición académica de un estudiante es determinada por el Índice Académico del cuatrimestre más el Índice Acumulado, (IA), según el sistema de evaluación, por el cual se rige la Universidad: </a:t>
            </a:r>
          </a:p>
          <a:p>
            <a:pPr defTabSz="457200">
              <a:lnSpc>
                <a:spcPct val="200000"/>
              </a:lnSpc>
              <a:spcBef>
                <a:spcPct val="20000"/>
              </a:spcBef>
              <a:spcAft>
                <a:spcPts val="600"/>
              </a:spcAft>
              <a:buClr>
                <a:schemeClr val="accent2"/>
              </a:buClr>
              <a:buSzPct val="92000"/>
            </a:pPr>
            <a:r>
              <a:rPr lang="es-DO" dirty="0" smtClean="0">
                <a:latin typeface="Century Gothic" pitchFamily="34" charset="0"/>
              </a:rPr>
              <a:t>  </a:t>
            </a:r>
            <a:r>
              <a:rPr lang="es-DO" dirty="0">
                <a:latin typeface="Century Gothic" pitchFamily="34" charset="0"/>
              </a:rPr>
              <a:t>IA máximo igual a 4.0; mínimo igual a 2.0.</a:t>
            </a:r>
          </a:p>
          <a:p>
            <a:pPr marL="306000" indent="-306000"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a:t>
            </a:r>
            <a:r>
              <a:rPr lang="es-DO" sz="2000" b="1" dirty="0">
                <a:solidFill>
                  <a:schemeClr val="accent1"/>
                </a:solidFill>
                <a:latin typeface="Century Gothic" pitchFamily="34" charset="0"/>
              </a:rPr>
              <a:t>:   </a:t>
            </a:r>
            <a:r>
              <a:rPr lang="es-DO" dirty="0">
                <a:latin typeface="Century Gothic" pitchFamily="34" charset="0"/>
              </a:rPr>
              <a:t>El estudiante conocerá su Condición Académica en la Universidad cuando reciba el reporte de calificaciones al final de cada cuatrimestre académico, y a través de los medios electrónicos disponibles.</a:t>
            </a:r>
          </a:p>
        </p:txBody>
      </p:sp>
    </p:spTree>
    <p:extLst>
      <p:ext uri="{BB962C8B-B14F-4D97-AF65-F5344CB8AC3E}">
        <p14:creationId xmlns:p14="http://schemas.microsoft.com/office/powerpoint/2010/main" val="294814132"/>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buFont typeface="Wingdings" pitchFamily="2" charset="2"/>
              <a:buChar char="§"/>
            </a:pPr>
            <a:r>
              <a:rPr lang="es-DO" sz="2000" dirty="0">
                <a:solidFill>
                  <a:schemeClr val="accent1"/>
                </a:solidFill>
                <a:latin typeface="Century Gothic" pitchFamily="34" charset="0"/>
              </a:rPr>
              <a:t>Artículo 85. </a:t>
            </a:r>
            <a:r>
              <a:rPr lang="es-DO" sz="2000" b="1" dirty="0">
                <a:solidFill>
                  <a:schemeClr val="accent1"/>
                </a:solidFill>
                <a:latin typeface="Century Gothic" pitchFamily="34" charset="0"/>
              </a:rPr>
              <a:t>Condición Académica Normal</a:t>
            </a:r>
          </a:p>
          <a:p>
            <a:pPr marL="0" indent="0" algn="just">
              <a:lnSpc>
                <a:spcPct val="150000"/>
              </a:lnSpc>
              <a:buNone/>
            </a:pPr>
            <a:r>
              <a:rPr lang="es-DO" sz="1900" dirty="0" smtClean="0">
                <a:solidFill>
                  <a:schemeClr val="tx1"/>
                </a:solidFill>
                <a:latin typeface="Century Gothic" pitchFamily="34" charset="0"/>
              </a:rPr>
              <a:t>Se </a:t>
            </a:r>
            <a:r>
              <a:rPr lang="es-DO" sz="1900" dirty="0">
                <a:solidFill>
                  <a:schemeClr val="tx1"/>
                </a:solidFill>
                <a:latin typeface="Century Gothic" pitchFamily="34" charset="0"/>
              </a:rPr>
              <a:t>considera en condición académica normal aquel estudiante que  obtenga un Índice Acumulado y de Cuatrimestre igual o mayor a 2.0</a:t>
            </a:r>
            <a:r>
              <a:rPr lang="es-DO" sz="1900" dirty="0" smtClean="0">
                <a:solidFill>
                  <a:schemeClr val="tx1"/>
                </a:solidFill>
                <a:latin typeface="Century Gothic" pitchFamily="34" charset="0"/>
              </a:rPr>
              <a:t>.</a:t>
            </a:r>
            <a:endParaRPr lang="es-DO" sz="2000" b="1" dirty="0">
              <a:solidFill>
                <a:schemeClr val="accent1"/>
              </a:solidFill>
              <a:latin typeface="Century Gothic" pitchFamily="34" charset="0"/>
            </a:endParaRPr>
          </a:p>
          <a:p>
            <a:pPr algn="just">
              <a:lnSpc>
                <a:spcPct val="150000"/>
              </a:lnSpc>
              <a:buFont typeface="Wingdings" pitchFamily="2" charset="2"/>
              <a:buChar char="§"/>
            </a:pPr>
            <a:r>
              <a:rPr lang="es-DO" sz="2000" dirty="0">
                <a:solidFill>
                  <a:schemeClr val="accent1"/>
                </a:solidFill>
                <a:latin typeface="Century Gothic" pitchFamily="34" charset="0"/>
              </a:rPr>
              <a:t>Artículo 86. </a:t>
            </a:r>
            <a:r>
              <a:rPr lang="es-DO" sz="2000" b="1" dirty="0">
                <a:solidFill>
                  <a:schemeClr val="accent1"/>
                </a:solidFill>
                <a:latin typeface="Century Gothic" pitchFamily="34" charset="0"/>
              </a:rPr>
              <a:t>Condición Académica </a:t>
            </a:r>
            <a:r>
              <a:rPr lang="es-DO" sz="2000" b="1" dirty="0" smtClean="0">
                <a:solidFill>
                  <a:schemeClr val="accent1"/>
                </a:solidFill>
                <a:latin typeface="Century Gothic" pitchFamily="34" charset="0"/>
              </a:rPr>
              <a:t>Deficiente</a:t>
            </a:r>
            <a:endParaRPr lang="es-DO" sz="2000" b="1" dirty="0">
              <a:solidFill>
                <a:schemeClr val="accent1"/>
              </a:solidFill>
              <a:latin typeface="Century Gothic" pitchFamily="34" charset="0"/>
            </a:endParaRPr>
          </a:p>
          <a:p>
            <a:pPr marL="0" indent="0" algn="just">
              <a:lnSpc>
                <a:spcPct val="150000"/>
              </a:lnSpc>
              <a:buNone/>
            </a:pPr>
            <a:r>
              <a:rPr lang="es-DO" sz="1900" dirty="0">
                <a:solidFill>
                  <a:schemeClr val="tx1"/>
                </a:solidFill>
                <a:latin typeface="Century Gothic" pitchFamily="34" charset="0"/>
              </a:rPr>
              <a:t>Se aplica esta denominación a todo estudiante que en dos cuatrimestres consecutivos alcance un Índice de Cuatrimestre o Acumulado menor de 2.0</a:t>
            </a:r>
            <a:r>
              <a:rPr lang="es-DO" sz="1900" dirty="0" smtClean="0">
                <a:solidFill>
                  <a:schemeClr val="tx1"/>
                </a:solidFill>
                <a:latin typeface="Century Gothic" pitchFamily="34" charset="0"/>
              </a:rPr>
              <a:t>.</a:t>
            </a:r>
          </a:p>
          <a:p>
            <a:pPr algn="just">
              <a:lnSpc>
                <a:spcPct val="150000"/>
              </a:lnSpc>
            </a:pPr>
            <a:r>
              <a:rPr lang="es-ES" sz="2000" dirty="0">
                <a:solidFill>
                  <a:schemeClr val="accent1"/>
                </a:solidFill>
                <a:latin typeface="Century Gothic" pitchFamily="34" charset="0"/>
              </a:rPr>
              <a:t>Artículo 87. </a:t>
            </a:r>
            <a:r>
              <a:rPr lang="es-ES" sz="2000" b="1" dirty="0">
                <a:solidFill>
                  <a:schemeClr val="accent1"/>
                </a:solidFill>
                <a:latin typeface="Century Gothic" pitchFamily="34" charset="0"/>
              </a:rPr>
              <a:t>Clasificación de la Condición Académica</a:t>
            </a:r>
            <a:endParaRPr lang="es-US" sz="2000" b="1" dirty="0">
              <a:solidFill>
                <a:schemeClr val="accent1"/>
              </a:solidFill>
              <a:latin typeface="Century Gothic" pitchFamily="34" charset="0"/>
            </a:endParaRPr>
          </a:p>
          <a:p>
            <a:pPr marL="0" indent="0" algn="just">
              <a:lnSpc>
                <a:spcPct val="150000"/>
              </a:lnSpc>
              <a:buNone/>
            </a:pPr>
            <a:r>
              <a:rPr lang="es-ES" sz="1900" dirty="0">
                <a:solidFill>
                  <a:schemeClr val="tx1"/>
                </a:solidFill>
                <a:latin typeface="Century Gothic" pitchFamily="34" charset="0"/>
              </a:rPr>
              <a:t>La Condición Académica deficiente se clasifica en las cuatro situaciones siguientes: Observación Académica, Prueba Académica, Separación de Carrera y Baja Académica</a:t>
            </a:r>
            <a:r>
              <a:rPr lang="es-ES" sz="1900" dirty="0" smtClean="0">
                <a:solidFill>
                  <a:schemeClr val="tx1"/>
                </a:solidFill>
                <a:latin typeface="Century Gothic" pitchFamily="34" charset="0"/>
              </a:rPr>
              <a:t>.</a:t>
            </a:r>
            <a:endParaRPr lang="es-DO" sz="1900" dirty="0">
              <a:solidFill>
                <a:schemeClr val="tx1"/>
              </a:solidFill>
              <a:latin typeface="Century Gothic" pitchFamily="34" charset="0"/>
            </a:endParaRPr>
          </a:p>
        </p:txBody>
      </p:sp>
    </p:spTree>
    <p:extLst>
      <p:ext uri="{BB962C8B-B14F-4D97-AF65-F5344CB8AC3E}">
        <p14:creationId xmlns:p14="http://schemas.microsoft.com/office/powerpoint/2010/main" val="3151002395"/>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buFont typeface="Wingdings" pitchFamily="2" charset="2"/>
              <a:buChar char="§"/>
            </a:pPr>
            <a:r>
              <a:rPr lang="es-DO" sz="2000" dirty="0" smtClean="0">
                <a:solidFill>
                  <a:schemeClr val="accent1"/>
                </a:solidFill>
                <a:latin typeface="Century Gothic" pitchFamily="34" charset="0"/>
              </a:rPr>
              <a:t>Artículo </a:t>
            </a:r>
            <a:r>
              <a:rPr lang="es-DO" sz="2000" dirty="0">
                <a:solidFill>
                  <a:schemeClr val="accent1"/>
                </a:solidFill>
                <a:latin typeface="Century Gothic" pitchFamily="34" charset="0"/>
              </a:rPr>
              <a:t>88. </a:t>
            </a:r>
            <a:r>
              <a:rPr lang="es-DO" sz="2000" b="1" dirty="0">
                <a:solidFill>
                  <a:schemeClr val="accent1"/>
                </a:solidFill>
                <a:latin typeface="Century Gothic" pitchFamily="34" charset="0"/>
              </a:rPr>
              <a:t>La Condición de Observación Académica </a:t>
            </a:r>
            <a:r>
              <a:rPr lang="es-DO" sz="2000" dirty="0">
                <a:solidFill>
                  <a:schemeClr val="tx1"/>
                </a:solidFill>
                <a:latin typeface="Century Gothic" pitchFamily="34" charset="0"/>
              </a:rPr>
              <a:t>se presenta cuando en dos cuatrimestres consecutivos, el estudiante obtiene un índice de cuatrimestre o acumulado menor a 2.0</a:t>
            </a:r>
            <a:r>
              <a:rPr lang="es-DO" sz="2000" dirty="0" smtClean="0">
                <a:solidFill>
                  <a:schemeClr val="tx1"/>
                </a:solidFill>
                <a:latin typeface="Century Gothic" pitchFamily="34" charset="0"/>
              </a:rPr>
              <a:t>.</a:t>
            </a:r>
            <a:r>
              <a:rPr lang="es-DO" sz="2000" dirty="0" smtClean="0">
                <a:solidFill>
                  <a:schemeClr val="accent1"/>
                </a:solidFill>
                <a:latin typeface="Century Gothic" pitchFamily="34" charset="0"/>
              </a:rPr>
              <a:t/>
            </a:r>
            <a:br>
              <a:rPr lang="es-DO" sz="2000" dirty="0" smtClean="0">
                <a:solidFill>
                  <a:schemeClr val="accent1"/>
                </a:solidFill>
                <a:latin typeface="Century Gothic" pitchFamily="34" charset="0"/>
              </a:rPr>
            </a:br>
            <a:endParaRPr lang="es-DO" sz="2000" b="1" dirty="0">
              <a:solidFill>
                <a:schemeClr val="accent1"/>
              </a:solidFill>
              <a:latin typeface="Century Gothic" pitchFamily="34" charset="0"/>
            </a:endParaRPr>
          </a:p>
          <a:p>
            <a:pPr algn="just">
              <a:lnSpc>
                <a:spcPct val="150000"/>
              </a:lnSpc>
              <a:buFont typeface="Wingdings" pitchFamily="2" charset="2"/>
              <a:buChar char="§"/>
            </a:pPr>
            <a:r>
              <a:rPr lang="es-DO" sz="2000" dirty="0">
                <a:solidFill>
                  <a:schemeClr val="accent1"/>
                </a:solidFill>
                <a:latin typeface="Century Gothic" pitchFamily="34" charset="0"/>
              </a:rPr>
              <a:t>Artículo 89. </a:t>
            </a:r>
            <a:r>
              <a:rPr lang="es-DO" sz="2000" b="1" dirty="0">
                <a:solidFill>
                  <a:schemeClr val="accent1"/>
                </a:solidFill>
                <a:latin typeface="Century Gothic" pitchFamily="34" charset="0"/>
              </a:rPr>
              <a:t>La Condición de Prueba Académica </a:t>
            </a:r>
            <a:r>
              <a:rPr lang="es-DO" sz="2000" dirty="0">
                <a:solidFill>
                  <a:schemeClr val="tx1"/>
                </a:solidFill>
                <a:latin typeface="Century Gothic" pitchFamily="34" charset="0"/>
              </a:rPr>
              <a:t>se presenta cuando en tres cuatrimestres consecutivos el estudiante obtiene un Índice de Cuatrimestre o Acumulado menor de 2.0.</a:t>
            </a:r>
            <a:br>
              <a:rPr lang="es-DO" sz="2000" dirty="0">
                <a:solidFill>
                  <a:schemeClr val="tx1"/>
                </a:solidFill>
                <a:latin typeface="Century Gothic" pitchFamily="34" charset="0"/>
              </a:rPr>
            </a:br>
            <a:endParaRPr lang="es-DO" sz="2000" dirty="0">
              <a:solidFill>
                <a:schemeClr val="tx1"/>
              </a:solidFill>
              <a:latin typeface="Century Gothic" pitchFamily="34" charset="0"/>
            </a:endParaRPr>
          </a:p>
          <a:p>
            <a:pPr algn="just">
              <a:lnSpc>
                <a:spcPct val="150000"/>
              </a:lnSpc>
              <a:buFont typeface="Wingdings" pitchFamily="2" charset="2"/>
              <a:buChar char="§"/>
            </a:pPr>
            <a:r>
              <a:rPr lang="es-ES" sz="2000" dirty="0">
                <a:solidFill>
                  <a:schemeClr val="accent1"/>
                </a:solidFill>
                <a:latin typeface="Century Gothic" pitchFamily="34" charset="0"/>
              </a:rPr>
              <a:t>Artículo 90. </a:t>
            </a:r>
            <a:r>
              <a:rPr lang="es-ES" sz="2000" b="1" dirty="0">
                <a:solidFill>
                  <a:schemeClr val="accent1"/>
                </a:solidFill>
                <a:latin typeface="Century Gothic" pitchFamily="34" charset="0"/>
              </a:rPr>
              <a:t>Separación de </a:t>
            </a:r>
            <a:r>
              <a:rPr lang="es-ES" sz="2000" b="1" dirty="0" smtClean="0">
                <a:solidFill>
                  <a:schemeClr val="accent1"/>
                </a:solidFill>
                <a:latin typeface="Century Gothic" pitchFamily="34" charset="0"/>
              </a:rPr>
              <a:t>Carrera: </a:t>
            </a:r>
            <a:r>
              <a:rPr lang="es-ES" sz="2000" dirty="0">
                <a:solidFill>
                  <a:schemeClr val="tx1"/>
                </a:solidFill>
                <a:latin typeface="Century Gothic" pitchFamily="34" charset="0"/>
              </a:rPr>
              <a:t>El estudiante queda separado de la carrera cuando obtenga un índice de cuatrimestre o acumulado menor de 2.0 por cuarta vez consecutiva.</a:t>
            </a:r>
            <a:endParaRPr lang="es-US" sz="2000" dirty="0">
              <a:solidFill>
                <a:schemeClr val="tx1"/>
              </a:solidFill>
              <a:latin typeface="Century Gothic" pitchFamily="34" charset="0"/>
            </a:endParaRPr>
          </a:p>
        </p:txBody>
      </p:sp>
    </p:spTree>
    <p:extLst>
      <p:ext uri="{BB962C8B-B14F-4D97-AF65-F5344CB8AC3E}">
        <p14:creationId xmlns:p14="http://schemas.microsoft.com/office/powerpoint/2010/main" val="1046549282"/>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83958" y="700646"/>
            <a:ext cx="8961834" cy="5830784"/>
          </a:xfrm>
        </p:spPr>
        <p:txBody>
          <a:bodyPr>
            <a:noAutofit/>
          </a:bodyPr>
          <a:lstStyle/>
          <a:p>
            <a:pPr algn="just">
              <a:lnSpc>
                <a:spcPct val="150000"/>
              </a:lnSpc>
            </a:pPr>
            <a:r>
              <a:rPr lang="es-ES" sz="2200" dirty="0" smtClean="0">
                <a:solidFill>
                  <a:schemeClr val="accent1"/>
                </a:solidFill>
                <a:latin typeface="Century Gothic" pitchFamily="34" charset="0"/>
              </a:rPr>
              <a:t>Artículo </a:t>
            </a:r>
            <a:r>
              <a:rPr lang="es-ES" sz="2200" dirty="0">
                <a:solidFill>
                  <a:schemeClr val="accent1"/>
                </a:solidFill>
                <a:latin typeface="Century Gothic" pitchFamily="34" charset="0"/>
              </a:rPr>
              <a:t>91. </a:t>
            </a:r>
            <a:r>
              <a:rPr lang="es-ES" sz="2200" b="1" dirty="0">
                <a:solidFill>
                  <a:schemeClr val="accent1"/>
                </a:solidFill>
                <a:latin typeface="Century Gothic" pitchFamily="34" charset="0"/>
              </a:rPr>
              <a:t>Baja </a:t>
            </a:r>
            <a:r>
              <a:rPr lang="es-ES" sz="2200" b="1" dirty="0" smtClean="0">
                <a:solidFill>
                  <a:schemeClr val="accent1"/>
                </a:solidFill>
                <a:latin typeface="Century Gothic" pitchFamily="34" charset="0"/>
              </a:rPr>
              <a:t>Académica</a:t>
            </a:r>
            <a:endParaRPr lang="es-US" sz="2200" b="1" dirty="0">
              <a:solidFill>
                <a:schemeClr val="accent1"/>
              </a:solidFill>
              <a:latin typeface="Century Gothic" pitchFamily="34" charset="0"/>
            </a:endParaRPr>
          </a:p>
          <a:p>
            <a:pPr marL="0" indent="0" algn="just">
              <a:lnSpc>
                <a:spcPct val="150000"/>
              </a:lnSpc>
              <a:buNone/>
            </a:pPr>
            <a:r>
              <a:rPr lang="es-ES" sz="2200" dirty="0">
                <a:solidFill>
                  <a:schemeClr val="tx1"/>
                </a:solidFill>
                <a:latin typeface="Century Gothic" pitchFamily="34" charset="0"/>
              </a:rPr>
              <a:t>La Baja Académica conlleva la separación de la </a:t>
            </a:r>
            <a:r>
              <a:rPr lang="es-ES" sz="2200" dirty="0" smtClean="0">
                <a:solidFill>
                  <a:schemeClr val="tx1"/>
                </a:solidFill>
                <a:latin typeface="Century Gothic" pitchFamily="34" charset="0"/>
              </a:rPr>
              <a:t>Universidad.</a:t>
            </a:r>
            <a:br>
              <a:rPr lang="es-ES" sz="2200" dirty="0" smtClean="0">
                <a:solidFill>
                  <a:schemeClr val="tx1"/>
                </a:solidFill>
                <a:latin typeface="Century Gothic" pitchFamily="34" charset="0"/>
              </a:rPr>
            </a:br>
            <a:r>
              <a:rPr lang="es-ES" sz="2200" dirty="0" smtClean="0">
                <a:solidFill>
                  <a:schemeClr val="tx1"/>
                </a:solidFill>
                <a:latin typeface="Century Gothic" pitchFamily="34" charset="0"/>
              </a:rPr>
              <a:t>Se </a:t>
            </a:r>
            <a:r>
              <a:rPr lang="es-ES" sz="2200" dirty="0">
                <a:solidFill>
                  <a:schemeClr val="tx1"/>
                </a:solidFill>
                <a:latin typeface="Century Gothic" pitchFamily="34" charset="0"/>
              </a:rPr>
              <a:t>aplicará en los siguientes casos:</a:t>
            </a:r>
            <a:endParaRPr lang="es-US" sz="2200" dirty="0">
              <a:solidFill>
                <a:schemeClr val="tx1"/>
              </a:solidFill>
              <a:latin typeface="Century Gothic" pitchFamily="34" charset="0"/>
            </a:endParaRPr>
          </a:p>
          <a:p>
            <a:pPr marL="0" indent="0" algn="just">
              <a:lnSpc>
                <a:spcPct val="150000"/>
              </a:lnSpc>
              <a:buNone/>
            </a:pPr>
            <a:r>
              <a:rPr lang="es-ES" sz="2200" b="1" dirty="0">
                <a:solidFill>
                  <a:schemeClr val="accent1"/>
                </a:solidFill>
                <a:latin typeface="Century Gothic" pitchFamily="34" charset="0"/>
              </a:rPr>
              <a:t>a) </a:t>
            </a:r>
            <a:r>
              <a:rPr lang="es-ES" sz="2200" dirty="0">
                <a:solidFill>
                  <a:schemeClr val="tx1"/>
                </a:solidFill>
                <a:latin typeface="Century Gothic" pitchFamily="34" charset="0"/>
              </a:rPr>
              <a:t>Cuando haya sido separado de carrera por segunda vez.</a:t>
            </a:r>
            <a:endParaRPr lang="es-US" sz="2200" dirty="0">
              <a:solidFill>
                <a:schemeClr val="tx1"/>
              </a:solidFill>
              <a:latin typeface="Century Gothic" pitchFamily="34" charset="0"/>
            </a:endParaRPr>
          </a:p>
          <a:p>
            <a:pPr marL="0" indent="0" algn="just">
              <a:lnSpc>
                <a:spcPct val="150000"/>
              </a:lnSpc>
              <a:buNone/>
            </a:pPr>
            <a:r>
              <a:rPr lang="es-ES" sz="2200" b="1" dirty="0">
                <a:solidFill>
                  <a:schemeClr val="accent1"/>
                </a:solidFill>
                <a:latin typeface="Century Gothic" pitchFamily="34" charset="0"/>
              </a:rPr>
              <a:t>b) </a:t>
            </a:r>
            <a:r>
              <a:rPr lang="es-ES" sz="2200" dirty="0">
                <a:solidFill>
                  <a:schemeClr val="tx1"/>
                </a:solidFill>
                <a:latin typeface="Century Gothic" pitchFamily="34" charset="0"/>
              </a:rPr>
              <a:t>Cuando en la nueva carrera haya quedado dos veces en prueba académica</a:t>
            </a:r>
            <a:r>
              <a:rPr lang="es-ES" sz="2200" dirty="0" smtClean="0">
                <a:solidFill>
                  <a:schemeClr val="tx1"/>
                </a:solidFill>
                <a:latin typeface="Century Gothic" pitchFamily="34" charset="0"/>
              </a:rPr>
              <a:t>.</a:t>
            </a:r>
          </a:p>
        </p:txBody>
      </p:sp>
    </p:spTree>
    <p:extLst>
      <p:ext uri="{BB962C8B-B14F-4D97-AF65-F5344CB8AC3E}">
        <p14:creationId xmlns:p14="http://schemas.microsoft.com/office/powerpoint/2010/main" val="385992787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07115" y="5476052"/>
            <a:ext cx="8291771" cy="689514"/>
          </a:xfrm>
        </p:spPr>
        <p:txBody>
          <a:bodyPr>
            <a:noAutofit/>
          </a:bodyPr>
          <a:lstStyle/>
          <a:p>
            <a:pPr algn="ctr"/>
            <a:r>
              <a:rPr lang="es-DO" sz="2800" b="1" dirty="0">
                <a:solidFill>
                  <a:schemeClr val="bg1"/>
                </a:solidFill>
                <a:latin typeface="Century Gothic" pitchFamily="34" charset="0"/>
              </a:rPr>
              <a:t>Capítulo XII - Requisitos para la Obtención del </a:t>
            </a:r>
            <a:r>
              <a:rPr lang="es-DO" sz="2800" b="1" dirty="0" smtClean="0">
                <a:solidFill>
                  <a:schemeClr val="bg1"/>
                </a:solidFill>
                <a:latin typeface="Century Gothic" pitchFamily="34" charset="0"/>
              </a:rPr>
              <a:t>Título</a:t>
            </a:r>
            <a:endParaRPr lang="es-DO" sz="2800" dirty="0">
              <a:solidFill>
                <a:schemeClr val="bg1"/>
              </a:solidFill>
              <a:latin typeface="Century Gothic"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8694" b="8145"/>
          <a:stretch/>
        </p:blipFill>
        <p:spPr bwMode="auto">
          <a:xfrm>
            <a:off x="381000" y="608945"/>
            <a:ext cx="9154886" cy="446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008130"/>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34489" y="700480"/>
            <a:ext cx="9237022" cy="653308"/>
          </a:xfrm>
          <a:solidFill>
            <a:schemeClr val="accent1"/>
          </a:solidFill>
        </p:spPr>
        <p:txBody>
          <a:bodyPr anchor="ctr">
            <a:noAutofit/>
          </a:bodyPr>
          <a:lstStyle/>
          <a:p>
            <a:pPr algn="ctr"/>
            <a:r>
              <a:rPr lang="es-ES" sz="2500" b="1" dirty="0" smtClean="0">
                <a:latin typeface="Century Gothic" pitchFamily="34" charset="0"/>
              </a:rPr>
              <a:t>Capítulo XII - Requisitos </a:t>
            </a:r>
            <a:r>
              <a:rPr lang="es-ES" sz="2500" b="1" dirty="0">
                <a:latin typeface="Century Gothic" pitchFamily="34" charset="0"/>
              </a:rPr>
              <a:t>para la Obtención del Título </a:t>
            </a:r>
            <a:endParaRPr lang="es-DO" sz="2500" dirty="0">
              <a:latin typeface="Century Gothic" pitchFamily="34" charset="0"/>
            </a:endParaRPr>
          </a:p>
        </p:txBody>
      </p:sp>
      <p:sp>
        <p:nvSpPr>
          <p:cNvPr id="3" name="2 Rectángulo"/>
          <p:cNvSpPr/>
          <p:nvPr/>
        </p:nvSpPr>
        <p:spPr>
          <a:xfrm>
            <a:off x="334488" y="1550779"/>
            <a:ext cx="9237023" cy="4773423"/>
          </a:xfrm>
          <a:prstGeom prst="rect">
            <a:avLst/>
          </a:prstGeom>
        </p:spPr>
        <p:txBody>
          <a:bodyPr wrap="square">
            <a:spAutoFit/>
          </a:bodyPr>
          <a:lstStyle/>
          <a:p>
            <a:pPr marL="525780" indent="-342900">
              <a:lnSpc>
                <a:spcPct val="120000"/>
              </a:lnSpc>
              <a:buClr>
                <a:schemeClr val="accent2"/>
              </a:buClr>
              <a:buFont typeface="Arial" pitchFamily="34" charset="0"/>
              <a:buChar char="•"/>
              <a:defRPr/>
            </a:pPr>
            <a:endParaRPr lang="es-DO" b="1" dirty="0">
              <a:latin typeface="Century Gothic" pitchFamily="34" charset="0"/>
              <a:cs typeface="Times New Roman" pitchFamily="18" charset="0"/>
            </a:endParaRPr>
          </a:p>
          <a:p>
            <a:pPr marL="525780" indent="-342900">
              <a:lnSpc>
                <a:spcPct val="150000"/>
              </a:lnSpc>
              <a:buClr>
                <a:schemeClr val="accent2"/>
              </a:buClr>
              <a:buFont typeface="Wingdings" pitchFamily="2" charset="2"/>
              <a:buChar char="§"/>
              <a:defRPr/>
            </a:pPr>
            <a:r>
              <a:rPr lang="es-DO" b="1" dirty="0">
                <a:solidFill>
                  <a:schemeClr val="accent1"/>
                </a:solidFill>
                <a:latin typeface="Century Gothic" pitchFamily="34" charset="0"/>
                <a:cs typeface="Times New Roman" pitchFamily="18" charset="0"/>
              </a:rPr>
              <a:t>Artículo 92</a:t>
            </a:r>
            <a:r>
              <a:rPr lang="es-DO" b="1" dirty="0">
                <a:latin typeface="Century Gothic" pitchFamily="34" charset="0"/>
                <a:cs typeface="Times New Roman" pitchFamily="18" charset="0"/>
              </a:rPr>
              <a:t>. </a:t>
            </a:r>
            <a:r>
              <a:rPr lang="es-DO" dirty="0">
                <a:latin typeface="Century Gothic" pitchFamily="34" charset="0"/>
                <a:cs typeface="Times New Roman" pitchFamily="18" charset="0"/>
              </a:rPr>
              <a:t>Para la obtención del título académico, el estudiante deberá:</a:t>
            </a:r>
          </a:p>
          <a:p>
            <a:pPr marL="182880">
              <a:lnSpc>
                <a:spcPct val="150000"/>
              </a:lnSpc>
              <a:buClr>
                <a:schemeClr val="accent2"/>
              </a:buClr>
              <a:defRPr/>
            </a:pPr>
            <a:endParaRPr lang="es-DO" dirty="0">
              <a:latin typeface="Century Gothic" pitchFamily="34" charset="0"/>
              <a:cs typeface="Times New Roman" pitchFamily="18" charset="0"/>
            </a:endParaRPr>
          </a:p>
          <a:p>
            <a:pPr marL="640080" indent="-457200">
              <a:lnSpc>
                <a:spcPct val="150000"/>
              </a:lnSpc>
              <a:buClr>
                <a:schemeClr val="accent2"/>
              </a:buClr>
              <a:buFont typeface="+mj-lt"/>
              <a:buAutoNum type="alphaLcParenR"/>
              <a:defRPr/>
            </a:pPr>
            <a:r>
              <a:rPr lang="es-DO" dirty="0" smtClean="0">
                <a:latin typeface="Century Gothic" pitchFamily="34" charset="0"/>
                <a:cs typeface="Times New Roman" pitchFamily="18" charset="0"/>
              </a:rPr>
              <a:t>Tener </a:t>
            </a:r>
            <a:r>
              <a:rPr lang="es-DO" dirty="0">
                <a:latin typeface="Century Gothic" pitchFamily="34" charset="0"/>
                <a:cs typeface="Times New Roman" pitchFamily="18" charset="0"/>
              </a:rPr>
              <a:t>un Índice Acumulado igual o mayor a 2.0.</a:t>
            </a:r>
          </a:p>
          <a:p>
            <a:pPr marL="640080" indent="-457200">
              <a:lnSpc>
                <a:spcPct val="150000"/>
              </a:lnSpc>
              <a:buClr>
                <a:schemeClr val="accent2"/>
              </a:buClr>
              <a:buFont typeface="+mj-lt"/>
              <a:buAutoNum type="alphaLcParenR"/>
              <a:defRPr/>
            </a:pPr>
            <a:r>
              <a:rPr lang="es-DO" dirty="0" smtClean="0">
                <a:latin typeface="Century Gothic" pitchFamily="34" charset="0"/>
                <a:cs typeface="Times New Roman" pitchFamily="18" charset="0"/>
              </a:rPr>
              <a:t>Aprobar </a:t>
            </a:r>
            <a:r>
              <a:rPr lang="es-DO" dirty="0">
                <a:latin typeface="Century Gothic" pitchFamily="34" charset="0"/>
                <a:cs typeface="Times New Roman" pitchFamily="18" charset="0"/>
              </a:rPr>
              <a:t>todas las asignaturas del </a:t>
            </a:r>
            <a:r>
              <a:rPr lang="es-DO" dirty="0" err="1">
                <a:latin typeface="Century Gothic" pitchFamily="34" charset="0"/>
                <a:cs typeface="Times New Roman" pitchFamily="18" charset="0"/>
              </a:rPr>
              <a:t>pénsum</a:t>
            </a:r>
            <a:r>
              <a:rPr lang="es-DO" dirty="0">
                <a:latin typeface="Century Gothic" pitchFamily="34" charset="0"/>
                <a:cs typeface="Times New Roman" pitchFamily="18" charset="0"/>
              </a:rPr>
              <a:t> respectivo.</a:t>
            </a:r>
          </a:p>
          <a:p>
            <a:pPr marL="640080" indent="-457200">
              <a:lnSpc>
                <a:spcPct val="150000"/>
              </a:lnSpc>
              <a:buClr>
                <a:schemeClr val="accent2"/>
              </a:buClr>
              <a:buFont typeface="+mj-lt"/>
              <a:buAutoNum type="alphaLcParenR"/>
              <a:defRPr/>
            </a:pPr>
            <a:r>
              <a:rPr lang="es-DO" dirty="0" smtClean="0">
                <a:latin typeface="Century Gothic" pitchFamily="34" charset="0"/>
                <a:cs typeface="Times New Roman" pitchFamily="18" charset="0"/>
              </a:rPr>
              <a:t>Participar</a:t>
            </a:r>
            <a:r>
              <a:rPr lang="es-DO" dirty="0">
                <a:latin typeface="Century Gothic" pitchFamily="34" charset="0"/>
                <a:cs typeface="Times New Roman" pitchFamily="18" charset="0"/>
              </a:rPr>
              <a:t>, durante el transcurso de su carrera, en tres seminarios, organizados por la carrera a la que pertenece, sobre temas de actualidad y relacionados con su área profesional, con la aprobación de la Vicerrectoría Académica.</a:t>
            </a:r>
          </a:p>
          <a:p>
            <a:pPr marL="640080" indent="-457200">
              <a:lnSpc>
                <a:spcPct val="150000"/>
              </a:lnSpc>
              <a:buClr>
                <a:schemeClr val="accent2"/>
              </a:buClr>
              <a:buFont typeface="+mj-lt"/>
              <a:buAutoNum type="alphaLcParenR"/>
              <a:defRPr/>
            </a:pPr>
            <a:r>
              <a:rPr lang="es-DO" dirty="0" smtClean="0">
                <a:latin typeface="Century Gothic" pitchFamily="34" charset="0"/>
                <a:cs typeface="Times New Roman" pitchFamily="18" charset="0"/>
              </a:rPr>
              <a:t>Participar </a:t>
            </a:r>
            <a:r>
              <a:rPr lang="es-DO" dirty="0">
                <a:latin typeface="Century Gothic" pitchFamily="34" charset="0"/>
                <a:cs typeface="Times New Roman" pitchFamily="18" charset="0"/>
              </a:rPr>
              <a:t>en el acto de investidura.</a:t>
            </a:r>
            <a:endParaRPr lang="es-US" dirty="0">
              <a:latin typeface="Century Gothic" pitchFamily="34" charset="0"/>
            </a:endParaRPr>
          </a:p>
        </p:txBody>
      </p:sp>
    </p:spTree>
    <p:extLst>
      <p:ext uri="{BB962C8B-B14F-4D97-AF65-F5344CB8AC3E}">
        <p14:creationId xmlns:p14="http://schemas.microsoft.com/office/powerpoint/2010/main" val="2233412686"/>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8" y="731392"/>
            <a:ext cx="9237023" cy="6035435"/>
          </a:xfrm>
          <a:prstGeom prst="rect">
            <a:avLst/>
          </a:prstGeom>
        </p:spPr>
        <p:txBody>
          <a:bodyPr wrap="square">
            <a:spAutoFit/>
          </a:bodyPr>
          <a:lstStyle/>
          <a:p>
            <a:pPr marL="621854" indent="-457200">
              <a:lnSpc>
                <a:spcPct val="150000"/>
              </a:lnSpc>
              <a:buClr>
                <a:schemeClr val="accent2"/>
              </a:buClr>
              <a:buFont typeface="Wingdings" pitchFamily="2" charset="2"/>
              <a:buChar char="§"/>
              <a:defRPr/>
            </a:pPr>
            <a:r>
              <a:rPr lang="es-DO" sz="2000" dirty="0">
                <a:solidFill>
                  <a:schemeClr val="accent1"/>
                </a:solidFill>
                <a:latin typeface="Century Gothic" pitchFamily="34" charset="0"/>
                <a:cs typeface="Times New Roman" pitchFamily="18" charset="0"/>
              </a:rPr>
              <a:t>Artículo 93. </a:t>
            </a:r>
            <a:r>
              <a:rPr lang="es-DO" sz="2000" b="1" dirty="0">
                <a:solidFill>
                  <a:schemeClr val="accent1"/>
                </a:solidFill>
                <a:latin typeface="Century Gothic" pitchFamily="34" charset="0"/>
                <a:cs typeface="Times New Roman" pitchFamily="18" charset="0"/>
              </a:rPr>
              <a:t>La Pasantía y/o Seminario</a:t>
            </a:r>
          </a:p>
          <a:p>
            <a:pPr marL="164654">
              <a:lnSpc>
                <a:spcPct val="150000"/>
              </a:lnSpc>
              <a:buClr>
                <a:schemeClr val="accent2"/>
              </a:buClr>
              <a:defRPr/>
            </a:pPr>
            <a:r>
              <a:rPr lang="es-DO" dirty="0" smtClean="0">
                <a:latin typeface="Century Gothic" pitchFamily="34" charset="0"/>
                <a:cs typeface="Times New Roman" pitchFamily="18" charset="0"/>
              </a:rPr>
              <a:t>La </a:t>
            </a:r>
            <a:r>
              <a:rPr lang="es-DO" dirty="0">
                <a:latin typeface="Century Gothic" pitchFamily="34" charset="0"/>
                <a:cs typeface="Times New Roman" pitchFamily="18" charset="0"/>
              </a:rPr>
              <a:t>Pasantía es un período en que el estudiante pone en práctica su proceso de formación académica. Se entiende por pasantía un conjunto de estrategias de aprendizaje basadas en la observación, en la investigación y la práctica de los pasantes. Esta experiencia le permitirá al futuro profesional situarse en un ambiente real en una forma  contextualizada de la propia realidad social y empresarial.</a:t>
            </a:r>
          </a:p>
          <a:p>
            <a:pPr marL="621854" indent="-457200">
              <a:lnSpc>
                <a:spcPct val="150000"/>
              </a:lnSpc>
              <a:buClr>
                <a:schemeClr val="accent2"/>
              </a:buClr>
              <a:buFont typeface="Wingdings" pitchFamily="2" charset="2"/>
              <a:buChar char="§"/>
              <a:defRPr/>
            </a:pPr>
            <a:endParaRPr lang="es-DO" dirty="0">
              <a:latin typeface="Century Gothic" pitchFamily="34" charset="0"/>
              <a:cs typeface="Times New Roman" pitchFamily="18" charset="0"/>
            </a:endParaRPr>
          </a:p>
          <a:p>
            <a:pPr marL="164654">
              <a:lnSpc>
                <a:spcPct val="150000"/>
              </a:lnSpc>
              <a:buClr>
                <a:schemeClr val="accent2"/>
              </a:buClr>
              <a:defRPr/>
            </a:pPr>
            <a:r>
              <a:rPr lang="es-DO" dirty="0">
                <a:latin typeface="Century Gothic" pitchFamily="34" charset="0"/>
                <a:cs typeface="Times New Roman" pitchFamily="18" charset="0"/>
              </a:rPr>
              <a:t>El Seminario es una alternativa para aquellos estudiantes que no han  podido realizar su pasantía.</a:t>
            </a:r>
          </a:p>
          <a:p>
            <a:pPr marL="621854" indent="-457200">
              <a:lnSpc>
                <a:spcPct val="150000"/>
              </a:lnSpc>
              <a:buClr>
                <a:schemeClr val="accent2"/>
              </a:buClr>
              <a:buFont typeface="Wingdings" pitchFamily="2" charset="2"/>
              <a:buChar char="§"/>
              <a:defRPr/>
            </a:pPr>
            <a:endParaRPr lang="es-DO" sz="2000" dirty="0">
              <a:latin typeface="Century Gothic" pitchFamily="34" charset="0"/>
              <a:cs typeface="Times New Roman" pitchFamily="18" charset="0"/>
            </a:endParaRPr>
          </a:p>
          <a:p>
            <a:pPr marL="621854" indent="-457200">
              <a:lnSpc>
                <a:spcPct val="150000"/>
              </a:lnSpc>
              <a:buClr>
                <a:schemeClr val="accent2"/>
              </a:buClr>
              <a:buFont typeface="Wingdings" pitchFamily="2" charset="2"/>
              <a:buChar char="§"/>
              <a:defRPr/>
            </a:pPr>
            <a:r>
              <a:rPr lang="es-DO" sz="2000" b="1" dirty="0">
                <a:solidFill>
                  <a:schemeClr val="accent1"/>
                </a:solidFill>
                <a:latin typeface="Century Gothic" pitchFamily="34" charset="0"/>
                <a:cs typeface="Times New Roman" pitchFamily="18" charset="0"/>
              </a:rPr>
              <a:t>Párrafo 1</a:t>
            </a:r>
            <a:r>
              <a:rPr lang="es-DO" sz="2000" dirty="0">
                <a:latin typeface="Century Gothic" pitchFamily="34" charset="0"/>
                <a:cs typeface="Times New Roman" pitchFamily="18" charset="0"/>
              </a:rPr>
              <a:t>. </a:t>
            </a:r>
            <a:r>
              <a:rPr lang="es-DO" dirty="0">
                <a:latin typeface="Century Gothic" pitchFamily="34" charset="0"/>
                <a:cs typeface="Times New Roman" pitchFamily="18" charset="0"/>
              </a:rPr>
              <a:t>La Pasantía debe ajustarse al número de horas establecido en el </a:t>
            </a:r>
            <a:r>
              <a:rPr lang="es-DO" dirty="0" err="1">
                <a:latin typeface="Century Gothic" pitchFamily="34" charset="0"/>
                <a:cs typeface="Times New Roman" pitchFamily="18" charset="0"/>
              </a:rPr>
              <a:t>pénsum</a:t>
            </a:r>
            <a:r>
              <a:rPr lang="es-DO" dirty="0">
                <a:latin typeface="Century Gothic" pitchFamily="34" charset="0"/>
                <a:cs typeface="Times New Roman" pitchFamily="18" charset="0"/>
              </a:rPr>
              <a:t> de cada carrera.</a:t>
            </a:r>
          </a:p>
        </p:txBody>
      </p:sp>
    </p:spTree>
    <p:extLst>
      <p:ext uri="{BB962C8B-B14F-4D97-AF65-F5344CB8AC3E}">
        <p14:creationId xmlns:p14="http://schemas.microsoft.com/office/powerpoint/2010/main" val="1455009664"/>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8" y="1527033"/>
            <a:ext cx="9237023" cy="5016758"/>
          </a:xfrm>
          <a:prstGeom prst="rect">
            <a:avLst/>
          </a:prstGeom>
        </p:spPr>
        <p:txBody>
          <a:bodyPr wrap="square">
            <a:spAutoFit/>
          </a:bodyPr>
          <a:lstStyle/>
          <a:p>
            <a:pPr marL="621854" indent="-457200" algn="just">
              <a:lnSpc>
                <a:spcPct val="200000"/>
              </a:lnSpc>
              <a:buClr>
                <a:schemeClr val="accent2"/>
              </a:buClr>
              <a:buFont typeface="Wingdings" pitchFamily="2" charset="2"/>
              <a:buChar char="§"/>
              <a:defRPr/>
            </a:pPr>
            <a:r>
              <a:rPr lang="es-DO" sz="2000" dirty="0">
                <a:solidFill>
                  <a:schemeClr val="accent1"/>
                </a:solidFill>
                <a:latin typeface="Century Gothic" pitchFamily="34" charset="0"/>
                <a:cs typeface="Times New Roman" pitchFamily="18" charset="0"/>
              </a:rPr>
              <a:t>Artículo 94. </a:t>
            </a:r>
            <a:r>
              <a:rPr lang="es-DO" sz="2000" b="1" dirty="0">
                <a:solidFill>
                  <a:schemeClr val="accent1"/>
                </a:solidFill>
                <a:latin typeface="Century Gothic" pitchFamily="34" charset="0"/>
                <a:cs typeface="Times New Roman" pitchFamily="18" charset="0"/>
              </a:rPr>
              <a:t>Curso Monográfico o Proyecto de </a:t>
            </a:r>
            <a:r>
              <a:rPr lang="es-DO" sz="2000" b="1" dirty="0" smtClean="0">
                <a:solidFill>
                  <a:schemeClr val="accent1"/>
                </a:solidFill>
                <a:latin typeface="Century Gothic" pitchFamily="34" charset="0"/>
                <a:cs typeface="Times New Roman" pitchFamily="18" charset="0"/>
              </a:rPr>
              <a:t>Grado</a:t>
            </a:r>
            <a:endParaRPr lang="es-DO" sz="2000" dirty="0">
              <a:solidFill>
                <a:schemeClr val="accent1"/>
              </a:solidFill>
              <a:latin typeface="Century Gothic" pitchFamily="34" charset="0"/>
              <a:cs typeface="Times New Roman" pitchFamily="18" charset="0"/>
            </a:endParaRPr>
          </a:p>
          <a:p>
            <a:pPr marL="164654" algn="just">
              <a:lnSpc>
                <a:spcPct val="200000"/>
              </a:lnSpc>
              <a:buClr>
                <a:schemeClr val="accent2"/>
              </a:buClr>
              <a:defRPr/>
            </a:pPr>
            <a:r>
              <a:rPr lang="es-DO" sz="2000" dirty="0">
                <a:latin typeface="Century Gothic" pitchFamily="34" charset="0"/>
                <a:cs typeface="Times New Roman" pitchFamily="18" charset="0"/>
              </a:rPr>
              <a:t>El Curso Monográfico, Proyecto de Grado o su equivalente es uno de los requisitos que debe cumplir el estudiante para obtener el título de la carrera que cursa.</a:t>
            </a:r>
          </a:p>
          <a:p>
            <a:pPr marL="621854" indent="-457200" algn="just">
              <a:lnSpc>
                <a:spcPct val="200000"/>
              </a:lnSpc>
              <a:buClr>
                <a:schemeClr val="accent2"/>
              </a:buClr>
              <a:buFont typeface="Wingdings" pitchFamily="2" charset="2"/>
              <a:buChar char="§"/>
              <a:defRPr/>
            </a:pPr>
            <a:endParaRPr lang="es-DO" sz="2000" dirty="0">
              <a:solidFill>
                <a:schemeClr val="accent1"/>
              </a:solidFill>
              <a:latin typeface="Century Gothic" pitchFamily="34" charset="0"/>
              <a:cs typeface="Times New Roman" pitchFamily="18" charset="0"/>
            </a:endParaRPr>
          </a:p>
          <a:p>
            <a:pPr marL="621854" indent="-457200" algn="just">
              <a:lnSpc>
                <a:spcPct val="200000"/>
              </a:lnSpc>
              <a:buClr>
                <a:schemeClr val="accent2"/>
              </a:buClr>
              <a:buFont typeface="Wingdings" pitchFamily="2" charset="2"/>
              <a:buChar char="§"/>
              <a:defRPr/>
            </a:pPr>
            <a:r>
              <a:rPr lang="es-DO" sz="2000" b="1" dirty="0">
                <a:solidFill>
                  <a:schemeClr val="accent1"/>
                </a:solidFill>
                <a:latin typeface="Century Gothic" pitchFamily="34" charset="0"/>
                <a:cs typeface="Times New Roman" pitchFamily="18" charset="0"/>
              </a:rPr>
              <a:t>Párrafo 1: </a:t>
            </a:r>
            <a:r>
              <a:rPr lang="es-DO" sz="2000" dirty="0">
                <a:latin typeface="Century Gothic" pitchFamily="34" charset="0"/>
                <a:cs typeface="Times New Roman" pitchFamily="18" charset="0"/>
              </a:rPr>
              <a:t>El Curso Monográfico y el Proyecto de Grado solo podrán cursarse cuando el estudiante haya aprobado todas las asignaturas del </a:t>
            </a:r>
            <a:r>
              <a:rPr lang="es-DO" sz="2000" dirty="0" err="1" smtClean="0">
                <a:latin typeface="Century Gothic" pitchFamily="34" charset="0"/>
                <a:cs typeface="Times New Roman" pitchFamily="18" charset="0"/>
              </a:rPr>
              <a:t>pénsum</a:t>
            </a:r>
            <a:endParaRPr lang="es-DO" sz="2000" dirty="0">
              <a:latin typeface="Century Gothic" pitchFamily="34" charset="0"/>
              <a:cs typeface="Times New Roman" pitchFamily="18" charset="0"/>
            </a:endParaRPr>
          </a:p>
        </p:txBody>
      </p:sp>
      <p:sp>
        <p:nvSpPr>
          <p:cNvPr id="4" name="1 Título"/>
          <p:cNvSpPr txBox="1">
            <a:spLocks/>
          </p:cNvSpPr>
          <p:nvPr/>
        </p:nvSpPr>
        <p:spPr>
          <a:xfrm>
            <a:off x="334489" y="700480"/>
            <a:ext cx="9237022" cy="653308"/>
          </a:xfrm>
          <a:prstGeom prst="rect">
            <a:avLst/>
          </a:prstGeom>
          <a:solidFill>
            <a:schemeClr val="accent1"/>
          </a:solidFill>
        </p:spPr>
        <p:txBody>
          <a:bodyPr vert="horz" lIns="91440" tIns="45720" rIns="91440" bIns="45720" rtlCol="0" anchor="ctr">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2500" b="1" smtClean="0">
                <a:latin typeface="Century Gothic" pitchFamily="34" charset="0"/>
              </a:rPr>
              <a:t>Capítulo XII - Requisitos para la Obtención del Título </a:t>
            </a:r>
            <a:endParaRPr lang="es-DO" sz="2500" dirty="0">
              <a:latin typeface="Century Gothic" pitchFamily="34" charset="0"/>
            </a:endParaRPr>
          </a:p>
        </p:txBody>
      </p:sp>
    </p:spTree>
    <p:extLst>
      <p:ext uri="{BB962C8B-B14F-4D97-AF65-F5344CB8AC3E}">
        <p14:creationId xmlns:p14="http://schemas.microsoft.com/office/powerpoint/2010/main" val="265278005"/>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4912" y="730250"/>
            <a:ext cx="9222226" cy="623537"/>
          </a:xfrm>
          <a:solidFill>
            <a:schemeClr val="accent1"/>
          </a:solidFill>
        </p:spPr>
        <p:txBody>
          <a:bodyPr anchor="ctr">
            <a:normAutofit fontScale="90000"/>
          </a:bodyPr>
          <a:lstStyle/>
          <a:p>
            <a:pPr algn="ctr"/>
            <a:r>
              <a:rPr lang="es-DO" sz="3600" b="1" dirty="0" smtClean="0">
                <a:latin typeface="Century Gothic" pitchFamily="34" charset="0"/>
              </a:rPr>
              <a:t>Capítulo XIII - De </a:t>
            </a:r>
            <a:r>
              <a:rPr lang="es-DO" sz="3600" b="1" dirty="0">
                <a:latin typeface="Century Gothic" pitchFamily="34" charset="0"/>
              </a:rPr>
              <a:t>los </a:t>
            </a:r>
            <a:r>
              <a:rPr lang="es-DO" sz="3600" b="1" dirty="0" smtClean="0">
                <a:latin typeface="Century Gothic" pitchFamily="34" charset="0"/>
              </a:rPr>
              <a:t>Honores</a:t>
            </a:r>
            <a:endParaRPr lang="es-DO" sz="3600" b="1" dirty="0">
              <a:latin typeface="Century Gothic" pitchFamily="34" charset="0"/>
            </a:endParaRPr>
          </a:p>
        </p:txBody>
      </p:sp>
      <p:sp>
        <p:nvSpPr>
          <p:cNvPr id="4" name="3 Rectángulo"/>
          <p:cNvSpPr/>
          <p:nvPr/>
        </p:nvSpPr>
        <p:spPr>
          <a:xfrm>
            <a:off x="384911" y="1577647"/>
            <a:ext cx="9127223" cy="4708981"/>
          </a:xfrm>
          <a:prstGeom prst="rect">
            <a:avLst/>
          </a:prstGeom>
        </p:spPr>
        <p:txBody>
          <a:bodyPr wrap="square">
            <a:spAutoFit/>
          </a:bodyPr>
          <a:lstStyle/>
          <a:p>
            <a:pPr marL="342900" indent="-342900" algn="just">
              <a:lnSpc>
                <a:spcPct val="1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Artículo 95. </a:t>
            </a:r>
            <a:r>
              <a:rPr lang="es-DO" altLang="es-DO" sz="2000" dirty="0">
                <a:latin typeface="Century Gothic" pitchFamily="34" charset="0"/>
                <a:ea typeface="Century Gothic" charset="0"/>
                <a:cs typeface="Century Gothic" charset="0"/>
              </a:rPr>
              <a:t>La Universidad consagra un reconocimiento al estudiante que a lo largo de su carrera ha sabido mantener en alto el prestigio de la Institución, demostrando un alto rendimiento académico y una conducta apegada a los lineamientos institucionales</a:t>
            </a:r>
            <a:r>
              <a:rPr lang="es-DO" altLang="es-DO" sz="2000" dirty="0" smtClean="0">
                <a:latin typeface="Century Gothic" pitchFamily="34" charset="0"/>
                <a:ea typeface="Century Gothic" charset="0"/>
                <a:cs typeface="Century Gothic" charset="0"/>
              </a:rPr>
              <a:t>.</a:t>
            </a:r>
          </a:p>
          <a:p>
            <a:pPr marL="342900" indent="-342900" algn="just">
              <a:lnSpc>
                <a:spcPct val="150000"/>
              </a:lnSpc>
              <a:buClr>
                <a:schemeClr val="accent2"/>
              </a:buClr>
              <a:buFont typeface="Wingdings" pitchFamily="2" charset="2"/>
              <a:buChar char="§"/>
            </a:pPr>
            <a:endParaRPr lang="es-DO" altLang="es-DO" sz="2000" dirty="0">
              <a:latin typeface="Century Gothic" pitchFamily="34" charset="0"/>
              <a:ea typeface="Century Gothic" charset="0"/>
              <a:cs typeface="Century Gothic" charset="0"/>
            </a:endParaRPr>
          </a:p>
          <a:p>
            <a:pPr marL="342900" indent="-342900" algn="just">
              <a:lnSpc>
                <a:spcPct val="1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Artículo 96. </a:t>
            </a:r>
            <a:r>
              <a:rPr lang="es-DO" altLang="es-DO" sz="2000" dirty="0">
                <a:latin typeface="Century Gothic" pitchFamily="34" charset="0"/>
                <a:ea typeface="Century Gothic" charset="0"/>
                <a:cs typeface="Century Gothic" charset="0"/>
              </a:rPr>
              <a:t>El Consejo Directivo y el Claustro Universitario les confieren a  los estudiantes la titulación de honor </a:t>
            </a:r>
            <a:r>
              <a:rPr lang="es-DO" altLang="es-DO" sz="2000" b="1" i="1" dirty="0">
                <a:solidFill>
                  <a:schemeClr val="accent1"/>
                </a:solidFill>
                <a:latin typeface="Century Gothic" pitchFamily="34" charset="0"/>
                <a:ea typeface="Century Gothic" charset="0"/>
                <a:cs typeface="Century Gothic" charset="0"/>
              </a:rPr>
              <a:t>CUM LAUDE, MAGNA CUM LAUDE </a:t>
            </a:r>
            <a:r>
              <a:rPr lang="es-DO" altLang="es-DO" sz="2000" dirty="0">
                <a:solidFill>
                  <a:schemeClr val="accent1"/>
                </a:solidFill>
                <a:latin typeface="Century Gothic" pitchFamily="34" charset="0"/>
                <a:ea typeface="Century Gothic" charset="0"/>
                <a:cs typeface="Century Gothic" charset="0"/>
              </a:rPr>
              <a:t> y </a:t>
            </a:r>
            <a:r>
              <a:rPr lang="es-DO" altLang="es-DO" sz="2000" b="1" i="1" dirty="0">
                <a:solidFill>
                  <a:schemeClr val="accent1"/>
                </a:solidFill>
                <a:latin typeface="Century Gothic" pitchFamily="34" charset="0"/>
                <a:ea typeface="Century Gothic" charset="0"/>
                <a:cs typeface="Century Gothic" charset="0"/>
              </a:rPr>
              <a:t>SUMMA CUM LAUDE</a:t>
            </a:r>
            <a:r>
              <a:rPr lang="es-DO" altLang="es-DO" sz="2000" i="1" dirty="0">
                <a:solidFill>
                  <a:schemeClr val="accent1"/>
                </a:solidFill>
                <a:latin typeface="Century Gothic" pitchFamily="34" charset="0"/>
                <a:ea typeface="Century Gothic" charset="0"/>
                <a:cs typeface="Century Gothic" charset="0"/>
              </a:rPr>
              <a:t>,</a:t>
            </a:r>
            <a:r>
              <a:rPr lang="es-DO" altLang="es-DO" sz="2000" dirty="0">
                <a:latin typeface="Century Gothic" pitchFamily="34" charset="0"/>
                <a:ea typeface="Century Gothic" charset="0"/>
                <a:cs typeface="Century Gothic" charset="0"/>
              </a:rPr>
              <a:t> tomando en consideración el Índice Académico acumulado en el transcurso de su carrera.</a:t>
            </a:r>
          </a:p>
        </p:txBody>
      </p:sp>
    </p:spTree>
    <p:extLst>
      <p:ext uri="{BB962C8B-B14F-4D97-AF65-F5344CB8AC3E}">
        <p14:creationId xmlns:p14="http://schemas.microsoft.com/office/powerpoint/2010/main" val="232022621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790754"/>
            <a:ext cx="9237023" cy="5335243"/>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3. </a:t>
            </a:r>
            <a:r>
              <a:rPr lang="es-DO" sz="2000" dirty="0">
                <a:latin typeface="Century Gothic" pitchFamily="34" charset="0"/>
              </a:rPr>
              <a:t>Los estudiantes de nuevo ingreso deberán asumir los costos correspondientes a las pruebas establecidas para cada Carrera. </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4. </a:t>
            </a:r>
            <a:r>
              <a:rPr lang="es-DO" sz="2000" dirty="0">
                <a:latin typeface="Century Gothic" pitchFamily="34" charset="0"/>
              </a:rPr>
              <a:t>Los estudiantes deberán realizar pagos complementarios como requisito de admisión.</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 </a:t>
            </a:r>
            <a:r>
              <a:rPr lang="es-DO" sz="2000" b="1" dirty="0">
                <a:solidFill>
                  <a:schemeClr val="accent1"/>
                </a:solidFill>
                <a:latin typeface="Century Gothic" pitchFamily="34" charset="0"/>
              </a:rPr>
              <a:t>Párrafo 5. </a:t>
            </a:r>
            <a:r>
              <a:rPr lang="es-DO" sz="2000" dirty="0">
                <a:latin typeface="Century Gothic" pitchFamily="34" charset="0"/>
              </a:rPr>
              <a:t>La Universidad podrá solicitar otros documentos que considere pertinentes, para los fines de admisión y permanencia.</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6. </a:t>
            </a:r>
            <a:r>
              <a:rPr lang="es-DO" sz="2000" dirty="0">
                <a:latin typeface="Century Gothic" pitchFamily="34" charset="0"/>
              </a:rPr>
              <a:t>Todos los documentos deberán ser presentados en original y serán resguardados por la Universidad. </a:t>
            </a:r>
          </a:p>
        </p:txBody>
      </p:sp>
    </p:spTree>
    <p:extLst>
      <p:ext uri="{BB962C8B-B14F-4D97-AF65-F5344CB8AC3E}">
        <p14:creationId xmlns:p14="http://schemas.microsoft.com/office/powerpoint/2010/main" val="3477727075"/>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4912" y="730250"/>
            <a:ext cx="9222226" cy="623537"/>
          </a:xfrm>
          <a:solidFill>
            <a:schemeClr val="accent1"/>
          </a:solidFill>
        </p:spPr>
        <p:txBody>
          <a:bodyPr anchor="ctr">
            <a:normAutofit fontScale="90000"/>
          </a:bodyPr>
          <a:lstStyle/>
          <a:p>
            <a:pPr algn="ctr"/>
            <a:r>
              <a:rPr lang="es-DO" sz="3600" b="1" dirty="0" smtClean="0">
                <a:latin typeface="Century Gothic" pitchFamily="34" charset="0"/>
              </a:rPr>
              <a:t>Capítulo XIII - De </a:t>
            </a:r>
            <a:r>
              <a:rPr lang="es-DO" sz="3600" b="1" dirty="0">
                <a:latin typeface="Century Gothic" pitchFamily="34" charset="0"/>
              </a:rPr>
              <a:t>los </a:t>
            </a:r>
            <a:r>
              <a:rPr lang="es-DO" sz="3600" b="1" dirty="0" smtClean="0">
                <a:latin typeface="Century Gothic" pitchFamily="34" charset="0"/>
              </a:rPr>
              <a:t>Honores</a:t>
            </a:r>
            <a:endParaRPr lang="es-DO" sz="3600" b="1" dirty="0">
              <a:latin typeface="Century Gothic" pitchFamily="34" charset="0"/>
            </a:endParaRPr>
          </a:p>
        </p:txBody>
      </p:sp>
      <p:sp>
        <p:nvSpPr>
          <p:cNvPr id="4" name="3 Rectángulo"/>
          <p:cNvSpPr/>
          <p:nvPr/>
        </p:nvSpPr>
        <p:spPr>
          <a:xfrm>
            <a:off x="384911" y="1577647"/>
            <a:ext cx="9127223" cy="956929"/>
          </a:xfrm>
          <a:prstGeom prst="rect">
            <a:avLst/>
          </a:prstGeom>
        </p:spPr>
        <p:txBody>
          <a:bodyPr wrap="square">
            <a:spAutoFit/>
          </a:bodyPr>
          <a:lstStyle/>
          <a:p>
            <a:pPr marL="342900" indent="-342900">
              <a:lnSpc>
                <a:spcPct val="1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Artículo 97. </a:t>
            </a:r>
            <a:r>
              <a:rPr lang="es-DO" altLang="es-DO" sz="2000" dirty="0">
                <a:latin typeface="Century Gothic" pitchFamily="34" charset="0"/>
                <a:ea typeface="Century Gothic" charset="0"/>
                <a:cs typeface="Century Gothic" charset="0"/>
              </a:rPr>
              <a:t>El estudiante recibe el honor académico de acuerdo a la  equivalencia siguiente:</a:t>
            </a:r>
          </a:p>
        </p:txBody>
      </p:sp>
      <p:graphicFrame>
        <p:nvGraphicFramePr>
          <p:cNvPr id="5" name="5 Marcador de contenido"/>
          <p:cNvGraphicFramePr>
            <a:graphicFrameLocks/>
          </p:cNvGraphicFramePr>
          <p:nvPr>
            <p:extLst>
              <p:ext uri="{D42A27DB-BD31-4B8C-83A1-F6EECF244321}">
                <p14:modId xmlns:p14="http://schemas.microsoft.com/office/powerpoint/2010/main" val="296299957"/>
              </p:ext>
            </p:extLst>
          </p:nvPr>
        </p:nvGraphicFramePr>
        <p:xfrm>
          <a:off x="945845" y="2700650"/>
          <a:ext cx="8014310" cy="3606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7077512"/>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4912" y="730250"/>
            <a:ext cx="9222226" cy="623537"/>
          </a:xfrm>
          <a:solidFill>
            <a:schemeClr val="accent1"/>
          </a:solidFill>
        </p:spPr>
        <p:txBody>
          <a:bodyPr anchor="ctr">
            <a:normAutofit fontScale="90000"/>
          </a:bodyPr>
          <a:lstStyle/>
          <a:p>
            <a:pPr algn="ctr"/>
            <a:r>
              <a:rPr lang="es-DO" sz="3600" b="1" dirty="0" smtClean="0">
                <a:latin typeface="Century Gothic" pitchFamily="34" charset="0"/>
              </a:rPr>
              <a:t>Capítulo XIII - De </a:t>
            </a:r>
            <a:r>
              <a:rPr lang="es-DO" sz="3600" b="1" dirty="0">
                <a:latin typeface="Century Gothic" pitchFamily="34" charset="0"/>
              </a:rPr>
              <a:t>los </a:t>
            </a:r>
            <a:r>
              <a:rPr lang="es-DO" sz="3600" b="1" dirty="0" smtClean="0">
                <a:latin typeface="Century Gothic" pitchFamily="34" charset="0"/>
              </a:rPr>
              <a:t>Honores</a:t>
            </a:r>
            <a:endParaRPr lang="es-DO" sz="3600" b="1" dirty="0">
              <a:latin typeface="Century Gothic" pitchFamily="34" charset="0"/>
            </a:endParaRPr>
          </a:p>
        </p:txBody>
      </p:sp>
      <p:sp>
        <p:nvSpPr>
          <p:cNvPr id="4" name="3 Rectángulo"/>
          <p:cNvSpPr/>
          <p:nvPr/>
        </p:nvSpPr>
        <p:spPr>
          <a:xfrm>
            <a:off x="384911" y="1577647"/>
            <a:ext cx="9127223" cy="4573496"/>
          </a:xfrm>
          <a:prstGeom prst="rect">
            <a:avLst/>
          </a:prstGeom>
        </p:spPr>
        <p:txBody>
          <a:bodyPr wrap="square">
            <a:spAutoFit/>
          </a:bodyPr>
          <a:lstStyle/>
          <a:p>
            <a:pPr marL="342900" indent="-342900" algn="just">
              <a:lnSpc>
                <a:spcPct val="2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Artículo 98. </a:t>
            </a:r>
            <a:r>
              <a:rPr lang="es-DO" altLang="es-DO" sz="2000" dirty="0">
                <a:latin typeface="Century Gothic" pitchFamily="34" charset="0"/>
                <a:ea typeface="Century Gothic" charset="0"/>
                <a:cs typeface="Century Gothic" charset="0"/>
              </a:rPr>
              <a:t>Quedan excluidos de honores en sus Títulos, aquellos estudiantes que:</a:t>
            </a:r>
          </a:p>
          <a:p>
            <a:pPr marL="457200" indent="-457200" algn="just">
              <a:lnSpc>
                <a:spcPct val="250000"/>
              </a:lnSpc>
              <a:buClr>
                <a:schemeClr val="accent2"/>
              </a:buClr>
              <a:buFont typeface="+mj-lt"/>
              <a:buAutoNum type="alphaLcParenR"/>
            </a:pPr>
            <a:r>
              <a:rPr lang="es-DO" altLang="es-DO" sz="2000" dirty="0" smtClean="0">
                <a:latin typeface="Century Gothic" pitchFamily="34" charset="0"/>
                <a:ea typeface="Century Gothic" charset="0"/>
                <a:cs typeface="Century Gothic" charset="0"/>
              </a:rPr>
              <a:t>Reprueban </a:t>
            </a:r>
            <a:r>
              <a:rPr lang="es-DO" altLang="es-DO" sz="2000" dirty="0">
                <a:latin typeface="Century Gothic" pitchFamily="34" charset="0"/>
                <a:ea typeface="Century Gothic" charset="0"/>
                <a:cs typeface="Century Gothic" charset="0"/>
              </a:rPr>
              <a:t>alguna asignatura en el </a:t>
            </a:r>
            <a:r>
              <a:rPr lang="es-DO" altLang="es-DO" sz="2000" dirty="0" err="1">
                <a:latin typeface="Century Gothic" pitchFamily="34" charset="0"/>
                <a:ea typeface="Century Gothic" charset="0"/>
                <a:cs typeface="Century Gothic" charset="0"/>
              </a:rPr>
              <a:t>pénsum</a:t>
            </a:r>
            <a:r>
              <a:rPr lang="es-DO" altLang="es-DO" sz="2000" dirty="0">
                <a:latin typeface="Century Gothic" pitchFamily="34" charset="0"/>
                <a:ea typeface="Century Gothic" charset="0"/>
                <a:cs typeface="Century Gothic" charset="0"/>
              </a:rPr>
              <a:t> cursado, algún Módulo en el Curso Monográfico o en el Proyecto de Grado</a:t>
            </a:r>
            <a:r>
              <a:rPr lang="es-DO" altLang="es-DO" sz="2000" dirty="0" smtClean="0">
                <a:latin typeface="Century Gothic" pitchFamily="34" charset="0"/>
                <a:ea typeface="Century Gothic" charset="0"/>
                <a:cs typeface="Century Gothic" charset="0"/>
              </a:rPr>
              <a:t>.</a:t>
            </a:r>
            <a:endParaRPr lang="es-DO" altLang="es-DO" sz="2000" dirty="0">
              <a:latin typeface="Century Gothic" pitchFamily="34" charset="0"/>
              <a:ea typeface="Century Gothic" charset="0"/>
              <a:cs typeface="Century Gothic" charset="0"/>
            </a:endParaRPr>
          </a:p>
          <a:p>
            <a:pPr marL="457200" indent="-457200" algn="just">
              <a:lnSpc>
                <a:spcPct val="250000"/>
              </a:lnSpc>
              <a:buClr>
                <a:schemeClr val="accent2"/>
              </a:buClr>
              <a:buFont typeface="+mj-lt"/>
              <a:buAutoNum type="alphaLcParenR"/>
            </a:pPr>
            <a:r>
              <a:rPr lang="es-DO" altLang="es-DO" sz="2000" dirty="0" smtClean="0">
                <a:latin typeface="Century Gothic" pitchFamily="34" charset="0"/>
                <a:ea typeface="Century Gothic" charset="0"/>
                <a:cs typeface="Century Gothic" charset="0"/>
              </a:rPr>
              <a:t>Han </a:t>
            </a:r>
            <a:r>
              <a:rPr lang="es-DO" altLang="es-DO" sz="2000" dirty="0">
                <a:latin typeface="Century Gothic" pitchFamily="34" charset="0"/>
                <a:ea typeface="Century Gothic" charset="0"/>
                <a:cs typeface="Century Gothic" charset="0"/>
              </a:rPr>
              <a:t>sido sancionados por el Consejo Disciplinario.</a:t>
            </a:r>
          </a:p>
          <a:p>
            <a:pPr marL="457200" indent="-457200" algn="just">
              <a:lnSpc>
                <a:spcPct val="250000"/>
              </a:lnSpc>
              <a:buClr>
                <a:schemeClr val="accent2"/>
              </a:buClr>
              <a:buFont typeface="+mj-lt"/>
              <a:buAutoNum type="alphaLcParenR"/>
            </a:pPr>
            <a:r>
              <a:rPr lang="es-DO" altLang="es-DO" sz="2000" dirty="0" smtClean="0">
                <a:latin typeface="Century Gothic" pitchFamily="34" charset="0"/>
                <a:ea typeface="Century Gothic" charset="0"/>
                <a:cs typeface="Century Gothic" charset="0"/>
              </a:rPr>
              <a:t>Retiran </a:t>
            </a:r>
            <a:r>
              <a:rPr lang="es-DO" altLang="es-DO" sz="2000" dirty="0">
                <a:latin typeface="Century Gothic" pitchFamily="34" charset="0"/>
                <a:ea typeface="Century Gothic" charset="0"/>
                <a:cs typeface="Century Gothic" charset="0"/>
              </a:rPr>
              <a:t>más de cinco asignaturas en el curso de su </a:t>
            </a:r>
            <a:r>
              <a:rPr lang="es-DO" altLang="es-DO" sz="2000" dirty="0" smtClean="0">
                <a:latin typeface="Century Gothic" pitchFamily="34" charset="0"/>
                <a:ea typeface="Century Gothic" charset="0"/>
                <a:cs typeface="Century Gothic" charset="0"/>
              </a:rPr>
              <a:t>carrera.</a:t>
            </a:r>
          </a:p>
        </p:txBody>
      </p:sp>
    </p:spTree>
    <p:extLst>
      <p:ext uri="{BB962C8B-B14F-4D97-AF65-F5344CB8AC3E}">
        <p14:creationId xmlns:p14="http://schemas.microsoft.com/office/powerpoint/2010/main" val="1710934136"/>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4912" y="730250"/>
            <a:ext cx="9222226" cy="623537"/>
          </a:xfrm>
          <a:solidFill>
            <a:schemeClr val="accent1"/>
          </a:solidFill>
        </p:spPr>
        <p:txBody>
          <a:bodyPr anchor="ctr">
            <a:normAutofit fontScale="90000"/>
          </a:bodyPr>
          <a:lstStyle/>
          <a:p>
            <a:pPr algn="ctr"/>
            <a:r>
              <a:rPr lang="es-DO" sz="3600" b="1" dirty="0" smtClean="0">
                <a:latin typeface="Century Gothic" pitchFamily="34" charset="0"/>
              </a:rPr>
              <a:t>Capítulo XIII - De </a:t>
            </a:r>
            <a:r>
              <a:rPr lang="es-DO" sz="3600" b="1" dirty="0">
                <a:latin typeface="Century Gothic" pitchFamily="34" charset="0"/>
              </a:rPr>
              <a:t>los </a:t>
            </a:r>
            <a:r>
              <a:rPr lang="es-DO" sz="3600" b="1" dirty="0" smtClean="0">
                <a:latin typeface="Century Gothic" pitchFamily="34" charset="0"/>
              </a:rPr>
              <a:t>Honores</a:t>
            </a:r>
            <a:endParaRPr lang="es-DO" sz="3600" b="1" dirty="0">
              <a:latin typeface="Century Gothic" pitchFamily="34" charset="0"/>
            </a:endParaRPr>
          </a:p>
        </p:txBody>
      </p:sp>
      <p:sp>
        <p:nvSpPr>
          <p:cNvPr id="4" name="3 Rectángulo"/>
          <p:cNvSpPr/>
          <p:nvPr/>
        </p:nvSpPr>
        <p:spPr>
          <a:xfrm>
            <a:off x="384911" y="1577647"/>
            <a:ext cx="9127223" cy="4188775"/>
          </a:xfrm>
          <a:prstGeom prst="rect">
            <a:avLst/>
          </a:prstGeom>
        </p:spPr>
        <p:txBody>
          <a:bodyPr wrap="square">
            <a:spAutoFit/>
          </a:bodyPr>
          <a:lstStyle/>
          <a:p>
            <a:pPr marL="342900" indent="-342900" algn="just">
              <a:lnSpc>
                <a:spcPct val="1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Párrafo 1. </a:t>
            </a:r>
            <a:r>
              <a:rPr lang="es-DO" altLang="es-DO" sz="2000" dirty="0">
                <a:solidFill>
                  <a:schemeClr val="tx1">
                    <a:lumMod val="85000"/>
                    <a:lumOff val="15000"/>
                  </a:schemeClr>
                </a:solidFill>
                <a:latin typeface="Century Gothic" pitchFamily="34" charset="0"/>
                <a:ea typeface="Century Gothic" charset="0"/>
                <a:cs typeface="Century Gothic" charset="0"/>
              </a:rPr>
              <a:t>Los estudiantes transferidos de otras universidades para obtener honores deben haber cursado el 60% de los créditos en UTESA, y no haber reprobado ninguna asignatura de la misma carrera en la Universidad de procedencia.</a:t>
            </a:r>
          </a:p>
          <a:p>
            <a:pPr marL="342900" indent="-342900" algn="just">
              <a:lnSpc>
                <a:spcPct val="150000"/>
              </a:lnSpc>
              <a:buClr>
                <a:schemeClr val="accent2"/>
              </a:buClr>
              <a:buFont typeface="Wingdings" pitchFamily="2" charset="2"/>
              <a:buChar char="§"/>
            </a:pPr>
            <a:endParaRPr lang="es-DO" altLang="es-DO" sz="2000" b="1" dirty="0">
              <a:solidFill>
                <a:schemeClr val="accent1"/>
              </a:solidFill>
              <a:latin typeface="Century Gothic" pitchFamily="34" charset="0"/>
              <a:ea typeface="Century Gothic" charset="0"/>
              <a:cs typeface="Century Gothic" charset="0"/>
            </a:endParaRPr>
          </a:p>
          <a:p>
            <a:pPr marL="342900" indent="-342900" algn="just">
              <a:lnSpc>
                <a:spcPct val="150000"/>
              </a:lnSpc>
              <a:buClr>
                <a:schemeClr val="accent2"/>
              </a:buClr>
              <a:buFont typeface="Wingdings" pitchFamily="2" charset="2"/>
              <a:buChar char="§"/>
            </a:pPr>
            <a:r>
              <a:rPr lang="es-DO" altLang="es-DO" sz="2000" b="1" dirty="0">
                <a:solidFill>
                  <a:schemeClr val="accent1"/>
                </a:solidFill>
                <a:latin typeface="Century Gothic" pitchFamily="34" charset="0"/>
                <a:ea typeface="Century Gothic" charset="0"/>
                <a:cs typeface="Century Gothic" charset="0"/>
              </a:rPr>
              <a:t>Párrafo 2. </a:t>
            </a:r>
            <a:r>
              <a:rPr lang="es-DO" altLang="es-DO" sz="2000" dirty="0">
                <a:solidFill>
                  <a:schemeClr val="tx1">
                    <a:lumMod val="85000"/>
                    <a:lumOff val="15000"/>
                  </a:schemeClr>
                </a:solidFill>
                <a:latin typeface="Century Gothic" pitchFamily="34" charset="0"/>
                <a:ea typeface="Century Gothic" charset="0"/>
                <a:cs typeface="Century Gothic" charset="0"/>
              </a:rPr>
              <a:t>El estudiante que ha reprobado una sola asignatura en el curso de su carrera, y haya acumulado un Índice Académico dentro del rango de los honores establecidos en el Reglamento Académico, tiene derecho a solicitar una certificación de Estudiante </a:t>
            </a:r>
            <a:r>
              <a:rPr lang="es-DO" altLang="es-DO" sz="2000" dirty="0" smtClean="0">
                <a:solidFill>
                  <a:schemeClr val="tx1">
                    <a:lumMod val="85000"/>
                    <a:lumOff val="15000"/>
                  </a:schemeClr>
                </a:solidFill>
                <a:latin typeface="Century Gothic" pitchFamily="34" charset="0"/>
                <a:ea typeface="Century Gothic" charset="0"/>
                <a:cs typeface="Century Gothic" charset="0"/>
              </a:rPr>
              <a:t>Meritorio.</a:t>
            </a:r>
            <a:endParaRPr lang="es-DO" altLang="es-DO" sz="2000" dirty="0">
              <a:solidFill>
                <a:schemeClr val="tx1">
                  <a:lumMod val="85000"/>
                  <a:lumOff val="15000"/>
                </a:schemeClr>
              </a:solidFill>
              <a:latin typeface="Century Gothic" pitchFamily="34" charset="0"/>
              <a:ea typeface="Century Gothic" charset="0"/>
              <a:cs typeface="Century Gothic" charset="0"/>
            </a:endParaRPr>
          </a:p>
        </p:txBody>
      </p:sp>
    </p:spTree>
    <p:extLst>
      <p:ext uri="{BB962C8B-B14F-4D97-AF65-F5344CB8AC3E}">
        <p14:creationId xmlns:p14="http://schemas.microsoft.com/office/powerpoint/2010/main" val="3186530517"/>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4912" y="730250"/>
            <a:ext cx="9222226" cy="623537"/>
          </a:xfrm>
          <a:solidFill>
            <a:schemeClr val="accent1"/>
          </a:solidFill>
        </p:spPr>
        <p:txBody>
          <a:bodyPr anchor="ctr">
            <a:normAutofit fontScale="90000"/>
          </a:bodyPr>
          <a:lstStyle/>
          <a:p>
            <a:pPr algn="ctr"/>
            <a:r>
              <a:rPr lang="es-DO" sz="3600" b="1" dirty="0" smtClean="0">
                <a:latin typeface="Century Gothic" pitchFamily="34" charset="0"/>
              </a:rPr>
              <a:t>Capítulo XIV - DISPOSICIONES</a:t>
            </a:r>
            <a:endParaRPr lang="es-DO" sz="3600" b="1" dirty="0">
              <a:latin typeface="Century Gothic" pitchFamily="34" charset="0"/>
            </a:endParaRPr>
          </a:p>
        </p:txBody>
      </p:sp>
      <p:sp>
        <p:nvSpPr>
          <p:cNvPr id="4" name="3 Rectángulo"/>
          <p:cNvSpPr/>
          <p:nvPr/>
        </p:nvSpPr>
        <p:spPr>
          <a:xfrm>
            <a:off x="444286" y="1506397"/>
            <a:ext cx="9127223" cy="4861139"/>
          </a:xfrm>
          <a:prstGeom prst="rect">
            <a:avLst/>
          </a:prstGeom>
        </p:spPr>
        <p:txBody>
          <a:bodyPr wrap="square">
            <a:spAutoFit/>
          </a:bodyPr>
          <a:lstStyle/>
          <a:p>
            <a:pPr marL="342900" indent="-342900" algn="just">
              <a:lnSpc>
                <a:spcPct val="150000"/>
              </a:lnSpc>
              <a:buClr>
                <a:schemeClr val="accent2"/>
              </a:buClr>
              <a:buFont typeface="Wingdings" pitchFamily="2" charset="2"/>
              <a:buChar char="§"/>
            </a:pPr>
            <a:r>
              <a:rPr lang="es-DO" altLang="es-DO" b="1" dirty="0">
                <a:solidFill>
                  <a:schemeClr val="accent1"/>
                </a:solidFill>
                <a:latin typeface="Century Gothic" pitchFamily="34" charset="0"/>
                <a:ea typeface="Century Gothic" charset="0"/>
                <a:cs typeface="Century Gothic" charset="0"/>
              </a:rPr>
              <a:t>Artículo 98. Observaciones </a:t>
            </a:r>
            <a:r>
              <a:rPr lang="es-DO" altLang="es-DO" b="1" dirty="0" smtClean="0">
                <a:solidFill>
                  <a:schemeClr val="accent1"/>
                </a:solidFill>
                <a:latin typeface="Century Gothic" pitchFamily="34" charset="0"/>
                <a:ea typeface="Century Gothic" charset="0"/>
                <a:cs typeface="Century Gothic" charset="0"/>
              </a:rPr>
              <a:t>Finales</a:t>
            </a:r>
            <a:endParaRPr lang="es-DO" altLang="es-DO" b="1" dirty="0">
              <a:solidFill>
                <a:schemeClr val="accent1"/>
              </a:solidFill>
              <a:latin typeface="Century Gothic" pitchFamily="34" charset="0"/>
              <a:ea typeface="Century Gothic" charset="0"/>
              <a:cs typeface="Century Gothic" charset="0"/>
            </a:endParaRPr>
          </a:p>
          <a:p>
            <a:pPr marL="457200" indent="-457200" algn="just">
              <a:lnSpc>
                <a:spcPct val="150000"/>
              </a:lnSpc>
              <a:buClr>
                <a:schemeClr val="accent2"/>
              </a:buClr>
              <a:buFont typeface="+mj-lt"/>
              <a:buAutoNum type="arabicParenR"/>
            </a:pPr>
            <a:r>
              <a:rPr lang="es-DO" altLang="es-DO" dirty="0" smtClean="0">
                <a:solidFill>
                  <a:schemeClr val="tx1">
                    <a:lumMod val="85000"/>
                    <a:lumOff val="15000"/>
                  </a:schemeClr>
                </a:solidFill>
                <a:latin typeface="Century Gothic" pitchFamily="34" charset="0"/>
                <a:ea typeface="Century Gothic" charset="0"/>
                <a:cs typeface="Century Gothic" charset="0"/>
              </a:rPr>
              <a:t>Los </a:t>
            </a:r>
            <a:r>
              <a:rPr lang="es-DO" altLang="es-DO" dirty="0">
                <a:solidFill>
                  <a:schemeClr val="tx1">
                    <a:lumMod val="85000"/>
                    <a:lumOff val="15000"/>
                  </a:schemeClr>
                </a:solidFill>
                <a:latin typeface="Century Gothic" pitchFamily="34" charset="0"/>
                <a:ea typeface="Century Gothic" charset="0"/>
                <a:cs typeface="Century Gothic" charset="0"/>
              </a:rPr>
              <a:t>asuntos académicos no contemplados en el presente Reglamento serán decididos por el Consejo Directivo y el Claustro Universitario.</a:t>
            </a:r>
          </a:p>
          <a:p>
            <a:pPr marL="457200" indent="-457200" algn="just">
              <a:lnSpc>
                <a:spcPct val="150000"/>
              </a:lnSpc>
              <a:buClr>
                <a:schemeClr val="accent2"/>
              </a:buClr>
              <a:buFont typeface="+mj-lt"/>
              <a:buAutoNum type="arabicParenR"/>
            </a:pPr>
            <a:r>
              <a:rPr lang="es-DO" altLang="es-DO" dirty="0" smtClean="0">
                <a:solidFill>
                  <a:schemeClr val="tx1">
                    <a:lumMod val="85000"/>
                    <a:lumOff val="15000"/>
                  </a:schemeClr>
                </a:solidFill>
                <a:latin typeface="Century Gothic" pitchFamily="34" charset="0"/>
                <a:ea typeface="Century Gothic" charset="0"/>
                <a:cs typeface="Century Gothic" charset="0"/>
              </a:rPr>
              <a:t>El </a:t>
            </a:r>
            <a:r>
              <a:rPr lang="es-DO" altLang="es-DO" dirty="0">
                <a:solidFill>
                  <a:schemeClr val="tx1">
                    <a:lumMod val="85000"/>
                    <a:lumOff val="15000"/>
                  </a:schemeClr>
                </a:solidFill>
                <a:latin typeface="Century Gothic" pitchFamily="34" charset="0"/>
                <a:ea typeface="Century Gothic" charset="0"/>
                <a:cs typeface="Century Gothic" charset="0"/>
              </a:rPr>
              <a:t>cumplimiento de este Reglamento es competencia de la Vicerrectoría Académica.</a:t>
            </a:r>
          </a:p>
          <a:p>
            <a:pPr marL="457200" indent="-457200" algn="just">
              <a:lnSpc>
                <a:spcPct val="150000"/>
              </a:lnSpc>
              <a:buClr>
                <a:schemeClr val="accent2"/>
              </a:buClr>
              <a:buFont typeface="+mj-lt"/>
              <a:buAutoNum type="arabicParenR"/>
            </a:pPr>
            <a:r>
              <a:rPr lang="es-DO" altLang="es-DO" dirty="0" smtClean="0">
                <a:solidFill>
                  <a:schemeClr val="tx1">
                    <a:lumMod val="85000"/>
                    <a:lumOff val="15000"/>
                  </a:schemeClr>
                </a:solidFill>
                <a:latin typeface="Century Gothic" pitchFamily="34" charset="0"/>
                <a:ea typeface="Century Gothic" charset="0"/>
                <a:cs typeface="Century Gothic" charset="0"/>
              </a:rPr>
              <a:t>Cualquier </a:t>
            </a:r>
            <a:r>
              <a:rPr lang="es-DO" altLang="es-DO" dirty="0">
                <a:solidFill>
                  <a:schemeClr val="tx1">
                    <a:lumMod val="85000"/>
                    <a:lumOff val="15000"/>
                  </a:schemeClr>
                </a:solidFill>
                <a:latin typeface="Century Gothic" pitchFamily="34" charset="0"/>
                <a:ea typeface="Century Gothic" charset="0"/>
                <a:cs typeface="Century Gothic" charset="0"/>
              </a:rPr>
              <a:t>modificación al presente Reglamento será decidida por resolución expresa de la Junta Universitaria y el Consejo Directivo.</a:t>
            </a:r>
          </a:p>
          <a:p>
            <a:pPr marL="457200" indent="-457200" algn="just">
              <a:lnSpc>
                <a:spcPct val="150000"/>
              </a:lnSpc>
              <a:buClr>
                <a:schemeClr val="accent2"/>
              </a:buClr>
              <a:buFont typeface="+mj-lt"/>
              <a:buAutoNum type="arabicParenR"/>
            </a:pPr>
            <a:r>
              <a:rPr lang="es-DO" altLang="es-DO" dirty="0" smtClean="0">
                <a:solidFill>
                  <a:schemeClr val="tx1">
                    <a:lumMod val="85000"/>
                    <a:lumOff val="15000"/>
                  </a:schemeClr>
                </a:solidFill>
                <a:latin typeface="Century Gothic" pitchFamily="34" charset="0"/>
                <a:ea typeface="Century Gothic" charset="0"/>
                <a:cs typeface="Century Gothic" charset="0"/>
              </a:rPr>
              <a:t>Este </a:t>
            </a:r>
            <a:r>
              <a:rPr lang="es-DO" altLang="es-DO" dirty="0">
                <a:solidFill>
                  <a:schemeClr val="tx1">
                    <a:lumMod val="85000"/>
                    <a:lumOff val="15000"/>
                  </a:schemeClr>
                </a:solidFill>
                <a:latin typeface="Century Gothic" pitchFamily="34" charset="0"/>
                <a:ea typeface="Century Gothic" charset="0"/>
                <a:cs typeface="Century Gothic" charset="0"/>
              </a:rPr>
              <a:t>Reglamento entrará en vigencia una vez sea aprobado por la Junta Universitaria y el Claustro Universitario.</a:t>
            </a:r>
          </a:p>
          <a:p>
            <a:pPr marL="457200" indent="-457200" algn="just">
              <a:lnSpc>
                <a:spcPct val="150000"/>
              </a:lnSpc>
              <a:buClr>
                <a:schemeClr val="accent2"/>
              </a:buClr>
              <a:buFont typeface="+mj-lt"/>
              <a:buAutoNum type="arabicParenR"/>
            </a:pPr>
            <a:r>
              <a:rPr lang="es-DO" altLang="es-DO" dirty="0" smtClean="0">
                <a:solidFill>
                  <a:schemeClr val="tx1">
                    <a:lumMod val="85000"/>
                    <a:lumOff val="15000"/>
                  </a:schemeClr>
                </a:solidFill>
                <a:latin typeface="Century Gothic" pitchFamily="34" charset="0"/>
                <a:ea typeface="Century Gothic" charset="0"/>
                <a:cs typeface="Century Gothic" charset="0"/>
              </a:rPr>
              <a:t>Para </a:t>
            </a:r>
            <a:r>
              <a:rPr lang="es-DO" altLang="es-DO" dirty="0">
                <a:solidFill>
                  <a:schemeClr val="tx1">
                    <a:lumMod val="85000"/>
                    <a:lumOff val="15000"/>
                  </a:schemeClr>
                </a:solidFill>
                <a:latin typeface="Century Gothic" pitchFamily="34" charset="0"/>
                <a:ea typeface="Century Gothic" charset="0"/>
                <a:cs typeface="Century Gothic" charset="0"/>
              </a:rPr>
              <a:t>las consultas sobre la aplicación del presente Reglamento Académico, deben referirse al Manual de Procedimientos Académicos.</a:t>
            </a:r>
          </a:p>
        </p:txBody>
      </p:sp>
    </p:spTree>
    <p:extLst>
      <p:ext uri="{BB962C8B-B14F-4D97-AF65-F5344CB8AC3E}">
        <p14:creationId xmlns:p14="http://schemas.microsoft.com/office/powerpoint/2010/main" val="279801320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24501"/>
            <a:ext cx="9237023" cy="5573513"/>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b="1" dirty="0" smtClean="0">
                <a:solidFill>
                  <a:schemeClr val="accent1"/>
                </a:solidFill>
                <a:latin typeface="Century Gothic" pitchFamily="34" charset="0"/>
              </a:rPr>
              <a:t>Párrafo </a:t>
            </a:r>
            <a:r>
              <a:rPr lang="es-DO" sz="1800" b="1" dirty="0">
                <a:solidFill>
                  <a:schemeClr val="accent1"/>
                </a:solidFill>
                <a:latin typeface="Century Gothic" pitchFamily="34" charset="0"/>
              </a:rPr>
              <a:t>7. </a:t>
            </a:r>
            <a:r>
              <a:rPr lang="es-DO" sz="1800" dirty="0">
                <a:latin typeface="Century Gothic" pitchFamily="34" charset="0"/>
              </a:rPr>
              <a:t>El estudiante de Ingeniería que habiendo tomado las evaluaciones no apruebe en el primer intento, tendría dos oportunidades adicionales para someterse de nuevo a la prueba. La primera reprobación indica que el aspirante necesita cursar programas de remediación, los cuales serán ofrecidos por la Institución, antes de tomar las pruebas establecidas por la Normativa.</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1800" dirty="0" smtClean="0">
                <a:latin typeface="Century Gothic" pitchFamily="34" charset="0"/>
              </a:rPr>
              <a:t>Después </a:t>
            </a:r>
            <a:r>
              <a:rPr lang="es-DO" sz="1800" dirty="0">
                <a:latin typeface="Century Gothic" pitchFamily="34" charset="0"/>
              </a:rPr>
              <a:t>de concluir los cursos de nivelación, el estudiante deberá tomar nuevamente el o los componentes de la prueba de ingreso correspondientes. Solamente, aquellos estudiantes que hayan aprobado la misma con un mínimo de 70 puntos podrán iniciar el programa de estudio previsto. Los estudiantes que no aprueben una segunda aplicación de la prueba de ingreso, deberán ser orientados al estudio de otras carreras, para lo cual se aplicarán pruebas vocacionales. </a:t>
            </a:r>
          </a:p>
        </p:txBody>
      </p:sp>
    </p:spTree>
    <p:extLst>
      <p:ext uri="{BB962C8B-B14F-4D97-AF65-F5344CB8AC3E}">
        <p14:creationId xmlns:p14="http://schemas.microsoft.com/office/powerpoint/2010/main" val="653477820"/>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3"/>
            <a:ext cx="9237023" cy="1880451"/>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a:solidFill>
                  <a:schemeClr val="accent1"/>
                </a:solidFill>
                <a:latin typeface="Century Gothic" pitchFamily="34" charset="0"/>
              </a:rPr>
              <a:t>Párrafo 8. </a:t>
            </a:r>
            <a:r>
              <a:rPr lang="es-DO" sz="2000" dirty="0">
                <a:latin typeface="Century Gothic" pitchFamily="34" charset="0"/>
              </a:rPr>
              <a:t>La Universidad tiene la facultad de cancelar la matrícula y anular las asignaturas cursadas a todo estudiante que haya depositado una documentación que, posteriormente, se compruebe que es falsa. </a:t>
            </a:r>
          </a:p>
        </p:txBody>
      </p:sp>
      <p:pic>
        <p:nvPicPr>
          <p:cNvPr id="4" name="Picture 2" descr="Resultado de imagen para falsificar documen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182" y="2922156"/>
            <a:ext cx="5082639" cy="3609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2862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6047809"/>
          </a:xfrm>
          <a:prstGeom prst="rect">
            <a:avLst/>
          </a:prstGeom>
        </p:spPr>
        <p:txBody>
          <a:bodyPr wrap="square">
            <a:spAutoFit/>
          </a:bodyPr>
          <a:lstStyle/>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35. </a:t>
            </a:r>
            <a:r>
              <a:rPr lang="es-DO" sz="2000" b="1" dirty="0">
                <a:solidFill>
                  <a:schemeClr val="accent1"/>
                </a:solidFill>
                <a:latin typeface="Century Gothic" pitchFamily="34" charset="0"/>
              </a:rPr>
              <a:t>Estudiante Extranjero</a:t>
            </a:r>
            <a:r>
              <a:rPr lang="es-DO" sz="2000" b="1" dirty="0" smtClean="0">
                <a:solidFill>
                  <a:schemeClr val="accent1"/>
                </a:solidFill>
                <a:latin typeface="Century Gothic" pitchFamily="34" charset="0"/>
              </a:rPr>
              <a:t>: </a:t>
            </a:r>
            <a:r>
              <a:rPr lang="es-DO" sz="2000" dirty="0" smtClean="0">
                <a:latin typeface="Century Gothic" pitchFamily="34" charset="0"/>
              </a:rPr>
              <a:t>Es </a:t>
            </a:r>
            <a:r>
              <a:rPr lang="es-DO" sz="2000" dirty="0">
                <a:latin typeface="Century Gothic" pitchFamily="34" charset="0"/>
              </a:rPr>
              <a:t>aquel que ha nacido o es originario de un país de soberanía distinta a la dominicana.</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1. </a:t>
            </a:r>
            <a:r>
              <a:rPr lang="es-DO" sz="2000" dirty="0">
                <a:latin typeface="Century Gothic" pitchFamily="34" charset="0"/>
              </a:rPr>
              <a:t>El estudiante extranjero debe:</a:t>
            </a:r>
          </a:p>
          <a:p>
            <a:pPr algn="just" defTabSz="457200">
              <a:lnSpc>
                <a:spcPct val="200000"/>
              </a:lnSpc>
              <a:spcBef>
                <a:spcPct val="20000"/>
              </a:spcBef>
              <a:spcAft>
                <a:spcPts val="600"/>
              </a:spcAft>
              <a:buClr>
                <a:schemeClr val="accent2"/>
              </a:buClr>
              <a:buSzPct val="92000"/>
            </a:pPr>
            <a:r>
              <a:rPr lang="es-DO" sz="2000" dirty="0">
                <a:latin typeface="Century Gothic" pitchFamily="34" charset="0"/>
              </a:rPr>
              <a:t>Recibir las Pruebas Diagnósticas de Admisión y Evaluación Psicométrica, correspondientes a la carrera seleccionada, acogerse a la evaluación del Comité de Admisiones, y aceptar la decisión del mismo. </a:t>
            </a:r>
          </a:p>
          <a:p>
            <a:pPr marL="306000" indent="-306000" algn="just" defTabSz="457200">
              <a:lnSpc>
                <a:spcPct val="20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2. </a:t>
            </a:r>
            <a:r>
              <a:rPr lang="es-DO" sz="2000" dirty="0">
                <a:latin typeface="Century Gothic" pitchFamily="34" charset="0"/>
              </a:rPr>
              <a:t>La Universidad se reserva el derecho, cuando lo considere pertinente, de solicitar el Certificado de no Antecedentes Judiciales a cualquier estudiante que solicita ingreso.</a:t>
            </a:r>
          </a:p>
        </p:txBody>
      </p:sp>
    </p:spTree>
    <p:extLst>
      <p:ext uri="{BB962C8B-B14F-4D97-AF65-F5344CB8AC3E}">
        <p14:creationId xmlns:p14="http://schemas.microsoft.com/office/powerpoint/2010/main" val="149173382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34489" y="648254"/>
            <a:ext cx="9237023" cy="6047809"/>
          </a:xfrm>
          <a:prstGeom prst="rect">
            <a:avLst/>
          </a:prstGeom>
        </p:spPr>
        <p:txBody>
          <a:bodyPr wrap="square">
            <a:spAutoFit/>
          </a:bodyPr>
          <a:lstStyle/>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dirty="0">
                <a:solidFill>
                  <a:schemeClr val="accent1"/>
                </a:solidFill>
                <a:latin typeface="Century Gothic" pitchFamily="34" charset="0"/>
              </a:rPr>
              <a:t>Artículo 36. </a:t>
            </a:r>
            <a:r>
              <a:rPr lang="es-DO" sz="2000" b="1" dirty="0">
                <a:solidFill>
                  <a:schemeClr val="accent1"/>
                </a:solidFill>
                <a:latin typeface="Century Gothic" pitchFamily="34" charset="0"/>
              </a:rPr>
              <a:t>Estudiante Transferido </a:t>
            </a:r>
            <a:r>
              <a:rPr lang="es-DO" sz="2000" dirty="0">
                <a:latin typeface="Century Gothic" pitchFamily="34" charset="0"/>
              </a:rPr>
              <a:t>Es aquel que procede de instituciones de educación o centros docentes de nivel superior, nacionales o extranjeros. Todo estudiante transferido que desee inscribirse en esta Universidad deberá someter su expediente académico al Comité de Admisiones.</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1. El estudiante transferido debe:</a:t>
            </a:r>
          </a:p>
          <a:p>
            <a:pPr algn="just" defTabSz="457200">
              <a:lnSpc>
                <a:spcPct val="150000"/>
              </a:lnSpc>
              <a:spcBef>
                <a:spcPct val="20000"/>
              </a:spcBef>
              <a:spcAft>
                <a:spcPts val="600"/>
              </a:spcAft>
              <a:buClr>
                <a:schemeClr val="accent2"/>
              </a:buClr>
              <a:buSzPct val="92000"/>
            </a:pPr>
            <a:r>
              <a:rPr lang="es-DO" sz="2000" dirty="0">
                <a:latin typeface="Century Gothic" pitchFamily="34" charset="0"/>
              </a:rPr>
              <a:t>Recibir las Pruebas Diagnósticas de Admisión y Evaluación Psicométrica, correspondientes a la carrera seleccionada, acogerse a la evaluación del Comité de Admisiones, y aceptar la decisión del mismo.</a:t>
            </a:r>
          </a:p>
          <a:p>
            <a:pPr marL="306000" indent="-306000" algn="just" defTabSz="457200">
              <a:lnSpc>
                <a:spcPct val="150000"/>
              </a:lnSpc>
              <a:spcBef>
                <a:spcPct val="20000"/>
              </a:spcBef>
              <a:spcAft>
                <a:spcPts val="600"/>
              </a:spcAft>
              <a:buClr>
                <a:schemeClr val="accent2"/>
              </a:buClr>
              <a:buSzPct val="92000"/>
              <a:buFont typeface="Wingdings 2" panose="05020102010507070707" pitchFamily="18" charset="2"/>
              <a:buChar char=""/>
            </a:pPr>
            <a:r>
              <a:rPr lang="es-DO" sz="2000" b="1" dirty="0" smtClean="0">
                <a:solidFill>
                  <a:schemeClr val="accent1"/>
                </a:solidFill>
                <a:latin typeface="Century Gothic" pitchFamily="34" charset="0"/>
              </a:rPr>
              <a:t>Párrafo </a:t>
            </a:r>
            <a:r>
              <a:rPr lang="es-DO" sz="2000" b="1" dirty="0">
                <a:solidFill>
                  <a:schemeClr val="accent1"/>
                </a:solidFill>
                <a:latin typeface="Century Gothic" pitchFamily="34" charset="0"/>
              </a:rPr>
              <a:t>2. </a:t>
            </a:r>
            <a:r>
              <a:rPr lang="es-DO" sz="2000" dirty="0">
                <a:latin typeface="Century Gothic" pitchFamily="34" charset="0"/>
              </a:rPr>
              <a:t>El estudiante procedente de un país que no otorgue Récord de Calificaciones, deberá presentar copia del Certificado de Bachiller o su equivalente Apostillado.</a:t>
            </a:r>
          </a:p>
        </p:txBody>
      </p:sp>
    </p:spTree>
    <p:extLst>
      <p:ext uri="{BB962C8B-B14F-4D97-AF65-F5344CB8AC3E}">
        <p14:creationId xmlns:p14="http://schemas.microsoft.com/office/powerpoint/2010/main" val="3307874009"/>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Dividend">
  <a:themeElements>
    <a:clrScheme name="Personalizado 2">
      <a:dk1>
        <a:sysClr val="windowText" lastClr="000000"/>
      </a:dk1>
      <a:lt1>
        <a:sysClr val="window" lastClr="FFFFFF"/>
      </a:lt1>
      <a:dk2>
        <a:srgbClr val="3D3D3D"/>
      </a:dk2>
      <a:lt2>
        <a:srgbClr val="EBEBEB"/>
      </a:lt2>
      <a:accent1>
        <a:srgbClr val="204A2F"/>
      </a:accent1>
      <a:accent2>
        <a:srgbClr val="FFC000"/>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4333</TotalTime>
  <Words>4563</Words>
  <Application>Microsoft Office PowerPoint</Application>
  <PresentationFormat>A4 (210 x 297 mm)</PresentationFormat>
  <Paragraphs>256</Paragraphs>
  <Slides>53</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53</vt:i4>
      </vt:variant>
    </vt:vector>
  </HeadingPairs>
  <TitlesOfParts>
    <vt:vector size="61" baseType="lpstr">
      <vt:lpstr>Arial</vt:lpstr>
      <vt:lpstr>Calibri</vt:lpstr>
      <vt:lpstr>Century Gothic</vt:lpstr>
      <vt:lpstr>Gill Sans MT</vt:lpstr>
      <vt:lpstr>Times New Roman</vt:lpstr>
      <vt:lpstr>Wingdings</vt:lpstr>
      <vt:lpstr>Wingdings 2</vt:lpstr>
      <vt:lpstr>Dividend</vt:lpstr>
      <vt:lpstr>Presentación de PowerPoint</vt:lpstr>
      <vt:lpstr>Unidad II - Reglamento  Académico</vt:lpstr>
      <vt:lpstr>Capítulo VI - De los Estudiantes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Capítulo VIII - De las Inscripciones</vt:lpstr>
      <vt:lpstr>Capítulo VIII - De las Inscripciones </vt:lpstr>
      <vt:lpstr>Capítulo VIII - De las Inscripciones </vt:lpstr>
      <vt:lpstr>Capítulo VIII - De las Inscripciones </vt:lpstr>
      <vt:lpstr>Artículo 50. Inscripción de asignatura por Tutoría</vt:lpstr>
      <vt:lpstr>Presentación de PowerPoint</vt:lpstr>
      <vt:lpstr>Presentación de PowerPoint</vt:lpstr>
      <vt:lpstr>Capítulo IX - Colación y Convalidación</vt:lpstr>
      <vt:lpstr>Presentación de PowerPoint</vt:lpstr>
      <vt:lpstr>Capítulo IX - Colación y Convalidación</vt:lpstr>
      <vt:lpstr>Capítulo IX - Colación y Convalidación</vt:lpstr>
      <vt:lpstr>Capítulo X - Sistema de Evaluación Académica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Capítulo XI - Condición Académica </vt:lpstr>
      <vt:lpstr>Presentación de PowerPoint</vt:lpstr>
      <vt:lpstr>Presentación de PowerPoint</vt:lpstr>
      <vt:lpstr>Presentación de PowerPoint</vt:lpstr>
      <vt:lpstr>Capítulo XII - Requisitos para la Obtención del Título</vt:lpstr>
      <vt:lpstr>Capítulo XII - Requisitos para la Obtención del Título </vt:lpstr>
      <vt:lpstr>Presentación de PowerPoint</vt:lpstr>
      <vt:lpstr>Presentación de PowerPoint</vt:lpstr>
      <vt:lpstr>Capítulo XIII - De los Honores</vt:lpstr>
      <vt:lpstr>Capítulo XIII - De los Honores</vt:lpstr>
      <vt:lpstr>Capítulo XIII - De los Honores</vt:lpstr>
      <vt:lpstr>Capítulo XIII - De los Honores</vt:lpstr>
      <vt:lpstr>Capítulo XIV - DISPOSICIONES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Rodriguez</dc:creator>
  <cp:lastModifiedBy>Usuario</cp:lastModifiedBy>
  <cp:revision>720</cp:revision>
  <cp:lastPrinted>2018-01-05T20:01:50Z</cp:lastPrinted>
  <dcterms:created xsi:type="dcterms:W3CDTF">2017-05-03T21:34:42Z</dcterms:created>
  <dcterms:modified xsi:type="dcterms:W3CDTF">2023-05-18T13:02:20Z</dcterms:modified>
</cp:coreProperties>
</file>